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sldIdLst>
    <p:sldId id="278" r:id="rId3"/>
    <p:sldId id="262" r:id="rId4"/>
    <p:sldId id="266" r:id="rId5"/>
    <p:sldId id="277" r:id="rId6"/>
    <p:sldId id="276" r:id="rId7"/>
    <p:sldId id="267" r:id="rId8"/>
    <p:sldId id="270" r:id="rId9"/>
    <p:sldId id="271" r:id="rId10"/>
    <p:sldId id="272" r:id="rId11"/>
    <p:sldId id="279" r:id="rId12"/>
    <p:sldId id="280" r:id="rId13"/>
    <p:sldId id="261" r:id="rId14"/>
  </p:sldIdLst>
  <p:sldSz cx="12188825" cy="6858000"/>
  <p:notesSz cx="6858000" cy="914400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B21"/>
    <a:srgbClr val="FF6600"/>
    <a:srgbClr val="E2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napToObjects="1" showGuides="1">
      <p:cViewPr varScale="1">
        <p:scale>
          <a:sx n="74" d="100"/>
          <a:sy n="74" d="100"/>
        </p:scale>
        <p:origin x="540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C1FD6-F879-4730-B35A-A461E39AF201}" type="datetimeFigureOut">
              <a:rPr lang="es-ES"/>
              <a:pPr>
                <a:defRPr/>
              </a:pPr>
              <a:t>13/05/2020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0CB56-E864-4FE3-8732-3DB9121905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9111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C1948-4ADF-4185-8F85-C13A61A63074}" type="datetimeFigureOut">
              <a:rPr lang="es-ES"/>
              <a:pPr>
                <a:defRPr/>
              </a:pPr>
              <a:t>13/05/2020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1F139-8BFC-465D-94C3-95777973D3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321920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20C19-361D-4451-AD85-6A7E4B124CCE}" type="datetimeFigureOut">
              <a:rPr lang="es-ES"/>
              <a:pPr>
                <a:defRPr/>
              </a:pPr>
              <a:t>13/05/2020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77A5D-5DAD-4765-BC2E-5507ADF463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38080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22A76-281D-467A-A8F2-41AAE871E543}" type="datetimeFigureOut">
              <a:rPr lang="es-ES"/>
              <a:pPr>
                <a:defRPr/>
              </a:pPr>
              <a:t>13/05/2020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89DA1-7F0D-4487-923C-A5630D6DFA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557219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C2E5D-F067-4230-9F4F-2664F43D18E9}" type="datetimeFigureOut">
              <a:rPr lang="es-ES"/>
              <a:pPr>
                <a:defRPr/>
              </a:pPr>
              <a:t>13/05/2020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62E66-79E1-4DBC-904B-E8177F4EC1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8914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67157-5BAE-4197-9E31-B6E6017EB25F}" type="datetimeFigureOut">
              <a:rPr lang="es-ES"/>
              <a:pPr>
                <a:defRPr/>
              </a:pPr>
              <a:t>13/05/2020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96AA6-DBE9-4E9A-B795-312CF9A2A3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1841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13/05/2020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384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13/05/2020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9984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13/05/2020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2249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13/05/2020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5742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13/05/2020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346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21A4B-3E31-4733-8105-81898195E6F9}" type="datetimeFigureOut">
              <a:rPr lang="es-ES"/>
              <a:pPr>
                <a:defRPr/>
              </a:pPr>
              <a:t>13/05/2020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DE42E-0A54-479A-ADE7-6AADD6268C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>
          <a:xfrm>
            <a:off x="550863" y="906463"/>
            <a:ext cx="914400" cy="914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48115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13/05/2020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5232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13/05/2020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9822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13/05/2020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0201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13/05/2020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2252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13/05/2020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3990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13/05/2020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524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76A7BF-3D53-4C69-A0FF-FAD6D95460F2}" type="datetimeFigureOut">
              <a:rPr lang="es-ES" smtClean="0"/>
              <a:pPr>
                <a:defRPr/>
              </a:pPr>
              <a:t>13/05/2020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F1E41-832C-4866-B771-45A69789FF9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58321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76A7BF-3D53-4C69-A0FF-FAD6D95460F2}" type="datetimeFigureOut">
              <a:rPr lang="es-ES" smtClean="0"/>
              <a:pPr>
                <a:defRPr/>
              </a:pPr>
              <a:t>13/05/2020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F1E41-832C-4866-B771-45A69789FF9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11524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76A7BF-3D53-4C69-A0FF-FAD6D95460F2}" type="datetimeFigureOut">
              <a:rPr lang="es-ES" smtClean="0"/>
              <a:pPr>
                <a:defRPr/>
              </a:pPr>
              <a:t>13/05/2020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F1E41-832C-4866-B771-45A69789FF9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0634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76A7BF-3D53-4C69-A0FF-FAD6D95460F2}" type="datetimeFigureOut">
              <a:rPr lang="es-ES" smtClean="0"/>
              <a:pPr>
                <a:defRPr/>
              </a:pPr>
              <a:t>13/05/2020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F1E41-832C-4866-B771-45A69789FF9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9957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38D8-33FB-4642-B5F4-567A1FA9A326}" type="datetimeFigureOut">
              <a:rPr lang="es-ES"/>
              <a:pPr>
                <a:defRPr/>
              </a:pPr>
              <a:t>13/05/2020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37285-5C68-4E02-B350-268BCEE8DA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0611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343C9-7DEB-428B-B8FB-53016A5F2133}" type="datetimeFigureOut">
              <a:rPr lang="es-ES"/>
              <a:pPr>
                <a:defRPr/>
              </a:pPr>
              <a:t>13/05/2020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FA1AF-2A6B-41F3-8F7F-47381C7069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64983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A201E-AEFC-417E-BD87-8AC6046DBE08}" type="datetimeFigureOut">
              <a:rPr lang="es-ES"/>
              <a:pPr>
                <a:defRPr/>
              </a:pPr>
              <a:t>13/05/2020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75783-D665-4269-869C-42B280E6B3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837780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6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O" smtClean="0"/>
              <a:t>Clic para editar título</a:t>
            </a:r>
            <a:endParaRPr lang="es-ES" altLang="es-CO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O" smtClean="0"/>
              <a:t>Haga clic para modificar el estilo de texto del patrón</a:t>
            </a:r>
          </a:p>
          <a:p>
            <a:pPr lvl="1"/>
            <a:r>
              <a:rPr lang="es-ES_tradnl" altLang="es-CO" smtClean="0"/>
              <a:t>Segundo nivel</a:t>
            </a:r>
          </a:p>
          <a:p>
            <a:pPr lvl="2"/>
            <a:r>
              <a:rPr lang="es-ES_tradnl" altLang="es-CO" smtClean="0"/>
              <a:t>Tercer nivel</a:t>
            </a:r>
          </a:p>
          <a:p>
            <a:pPr lvl="3"/>
            <a:r>
              <a:rPr lang="es-ES_tradnl" altLang="es-CO" smtClean="0"/>
              <a:t>Cuarto nivel</a:t>
            </a:r>
          </a:p>
          <a:p>
            <a:pPr lvl="4"/>
            <a:r>
              <a:rPr lang="es-ES_tradnl" altLang="es-CO" smtClean="0"/>
              <a:t>Quinto nivel</a:t>
            </a:r>
            <a:endParaRPr lang="es-ES" altLang="es-CO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76A7BF-3D53-4C69-A0FF-FAD6D95460F2}" type="datetimeFigureOut">
              <a:rPr lang="es-ES"/>
              <a:pPr>
                <a:defRPr/>
              </a:pPr>
              <a:t>13/05/2020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2F1E41-832C-4866-B771-45A69789FF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5" r:id="rId4"/>
    <p:sldLayoutId id="2147483673" r:id="rId5"/>
    <p:sldLayoutId id="214748366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512CE-1445-4419-993C-18257D880BF3}" type="datetimeFigureOut">
              <a:rPr lang="es-CO" smtClean="0"/>
              <a:t>13/05/2020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435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3"/>
            <a:ext cx="12190415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4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609600" y="2116138"/>
          <a:ext cx="10969625" cy="26263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2658"/>
                <a:gridCol w="1755582"/>
                <a:gridCol w="786700"/>
                <a:gridCol w="1225595"/>
                <a:gridCol w="1291843"/>
                <a:gridCol w="1059973"/>
                <a:gridCol w="1283562"/>
                <a:gridCol w="1523712"/>
              </a:tblGrid>
              <a:tr h="2982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FECHA </a:t>
                      </a:r>
                      <a:endParaRPr lang="es-CO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N° VERSIÓN</a:t>
                      </a:r>
                      <a:endParaRPr lang="es-CO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CÓDIGO</a:t>
                      </a:r>
                      <a:endParaRPr lang="es-CO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MODIFICACIONES</a:t>
                      </a:r>
                      <a:endParaRPr lang="es-CO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396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Febrero 8 de 2018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4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PE-GE-2-CA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Inclusión del contexto, Matriz correlación requisitos ISO 9001:2015/ Procesos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0560">
                <a:tc>
                  <a:txBody>
                    <a:bodyPr/>
                    <a:lstStyle/>
                    <a:p>
                      <a:pPr algn="ctr" fontAlgn="ctr"/>
                      <a:endParaRPr lang="es-CO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b"/>
                </a:tc>
              </a:tr>
              <a:tr h="140849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b"/>
                </a:tc>
              </a:tr>
              <a:tr h="140849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b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CO" sz="900" u="none" strike="noStrike">
                          <a:effectLst/>
                        </a:rPr>
                        <a:t>ELABORACIÓN</a:t>
                      </a:r>
                      <a:endParaRPr lang="es-CO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CO" sz="900" u="none" strike="noStrike">
                          <a:effectLst/>
                        </a:rPr>
                        <a:t>REVISIÓN</a:t>
                      </a:r>
                      <a:endParaRPr lang="es-CO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CO" sz="900" u="none" strike="noStrike">
                          <a:effectLst/>
                        </a:rPr>
                        <a:t>APROBACIÓN</a:t>
                      </a:r>
                      <a:endParaRPr lang="es-CO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b"/>
                </a:tc>
              </a:tr>
              <a:tr h="140849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b"/>
                </a:tc>
                <a:tc rowSpan="5" gridSpan="2">
                  <a:txBody>
                    <a:bodyPr/>
                    <a:lstStyle/>
                    <a:p>
                      <a:pPr algn="ctr" fontAlgn="t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/>
                </a:tc>
                <a:tc rowSpan="5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/>
                </a:tc>
                <a:tc rowSpan="7" gridSpan="2">
                  <a:txBody>
                    <a:bodyPr/>
                    <a:lstStyle/>
                    <a:p>
                      <a:pPr algn="ctr" fontAlgn="t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/>
                </a:tc>
                <a:tc rowSpan="7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b"/>
                </a:tc>
              </a:tr>
              <a:tr h="140849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b"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b"/>
                </a:tc>
              </a:tr>
              <a:tr h="140849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b"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b"/>
                </a:tc>
              </a:tr>
              <a:tr h="140849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b"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b"/>
                </a:tc>
              </a:tr>
              <a:tr h="140849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b"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b"/>
                </a:tc>
              </a:tr>
              <a:tr h="140849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b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CO" sz="900" u="none" strike="noStrike">
                          <a:effectLst/>
                        </a:rPr>
                        <a:t>Nombre:Diana Marcela Espinoza Urbano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CO" sz="900" u="none" strike="noStrike">
                          <a:effectLst/>
                        </a:rPr>
                        <a:t>Nombre: Miguel Hugo Corchuelo Mora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b"/>
                </a:tc>
              </a:tr>
              <a:tr h="140849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b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CO" sz="900" u="none" strike="noStrike">
                          <a:effectLst/>
                        </a:rPr>
                        <a:t>Funcionario Responsable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CO" sz="900" u="none" strike="noStrike">
                          <a:effectLst/>
                        </a:rPr>
                        <a:t>Responsable proceso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b"/>
                </a:tc>
              </a:tr>
              <a:tr h="306553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b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CO" sz="900" u="none" strike="noStrike">
                          <a:effectLst/>
                        </a:rPr>
                        <a:t>Cargo: Profesional Universitario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CO" sz="900" u="none" strike="noStrike">
                          <a:effectLst/>
                        </a:rPr>
                        <a:t>Cargo: Director Centro de Gestión de la Calidad y Acreditación Institucional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Rector: José Luis Diago Franco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b"/>
                </a:tc>
              </a:tr>
              <a:tr h="182275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b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CO" sz="900" u="none" strike="noStrike">
                          <a:effectLst/>
                        </a:rPr>
                        <a:t>Fecha: Febrero 8 de 2018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CO" sz="900" u="none" strike="noStrike">
                          <a:effectLst/>
                        </a:rPr>
                        <a:t>Fecha:Febrero 8 de 2018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Fecha: Febrero 8 de 2018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5" marR="8285" marT="828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84223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229037"/>
              </p:ext>
            </p:extLst>
          </p:nvPr>
        </p:nvGraphicFramePr>
        <p:xfrm>
          <a:off x="1053917" y="1687250"/>
          <a:ext cx="9757895" cy="1399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723"/>
                <a:gridCol w="2343955"/>
                <a:gridCol w="2408349"/>
                <a:gridCol w="2884868"/>
              </a:tblGrid>
              <a:tr h="657668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Fecha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No. de Versión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Código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Modificaciones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20-02-2020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PE-GE-CA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Se</a:t>
                      </a:r>
                      <a:r>
                        <a:rPr lang="es-CO" baseline="0" dirty="0" smtClean="0"/>
                        <a:t> realizó cambio de plantilla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548680"/>
              </p:ext>
            </p:extLst>
          </p:nvPr>
        </p:nvGraphicFramePr>
        <p:xfrm>
          <a:off x="2027345" y="3200329"/>
          <a:ext cx="7811037" cy="2607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3679"/>
                <a:gridCol w="2993269"/>
                <a:gridCol w="2214089"/>
              </a:tblGrid>
              <a:tr h="657668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Elaboración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Revisión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Aprobación</a:t>
                      </a:r>
                      <a:endParaRPr lang="es-CO" dirty="0"/>
                    </a:p>
                  </a:txBody>
                  <a:tcPr/>
                </a:tc>
              </a:tr>
              <a:tr h="1208194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Funcionario Responsable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Funcionario Responsable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Rector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Fecha: 03-02-2020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Fecha: </a:t>
                      </a:r>
                      <a:r>
                        <a:rPr lang="es-CO" dirty="0" smtClean="0"/>
                        <a:t>10-02-2020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Fecha: 20-02-2020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61801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1215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972" y="2393333"/>
            <a:ext cx="10969625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Caracterización de procesos a partir de PHVA</a:t>
            </a:r>
            <a:endParaRPr lang="es-CO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1 CuadroTexto"/>
          <p:cNvSpPr txBox="1"/>
          <p:nvPr/>
        </p:nvSpPr>
        <p:spPr>
          <a:xfrm>
            <a:off x="2754675" y="945364"/>
            <a:ext cx="665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E25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 Gestión de la Calidad y la Acreditación Institucional </a:t>
            </a:r>
            <a:endParaRPr lang="es-CO" sz="3200" b="1" dirty="0">
              <a:solidFill>
                <a:srgbClr val="E25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2297638" y="4246346"/>
            <a:ext cx="7504388" cy="1143000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Caracterización Gestión Estratégica</a:t>
            </a:r>
            <a:endParaRPr lang="es-CO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31684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798623" y="2531611"/>
            <a:ext cx="5896049" cy="9563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5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es-CO" sz="1200" dirty="0">
              <a:effectLst/>
              <a:latin typeface="Arial"/>
              <a:ea typeface="Calibri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270040" y="1329552"/>
            <a:ext cx="1424632" cy="948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5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200" dirty="0" smtClean="0">
                <a:latin typeface="Arial"/>
                <a:ea typeface="Calibri"/>
              </a:rPr>
              <a:t>Estratégico</a:t>
            </a:r>
            <a:endParaRPr lang="es-CO" sz="1200" dirty="0">
              <a:effectLst/>
              <a:latin typeface="Arial"/>
              <a:ea typeface="Calibri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798623" y="1329551"/>
            <a:ext cx="3107073" cy="948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5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200" dirty="0">
                <a:latin typeface="Arial"/>
                <a:ea typeface="Calibri"/>
              </a:rPr>
              <a:t>Direccionamiento Estratégico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036115" y="1321297"/>
            <a:ext cx="1762507" cy="956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200" b="1" dirty="0">
                <a:effectLst/>
                <a:latin typeface="Arial"/>
                <a:ea typeface="Calibri"/>
              </a:rPr>
              <a:t> </a:t>
            </a:r>
            <a:r>
              <a:rPr lang="es-CO" sz="1600" b="1" dirty="0" smtClean="0">
                <a:effectLst/>
                <a:latin typeface="Arial"/>
                <a:ea typeface="Calibri"/>
              </a:rPr>
              <a:t>NOMBRE </a:t>
            </a:r>
            <a:r>
              <a:rPr lang="es-CO" sz="1600" b="1" dirty="0">
                <a:effectLst/>
                <a:latin typeface="Arial"/>
                <a:ea typeface="Calibri"/>
              </a:rPr>
              <a:t>DEL PROCESO</a:t>
            </a:r>
            <a:r>
              <a:rPr lang="es-CO" sz="1600" b="1" dirty="0" smtClean="0">
                <a:effectLst/>
                <a:latin typeface="Arial"/>
                <a:ea typeface="Calibri"/>
              </a:rPr>
              <a:t>:</a:t>
            </a:r>
            <a:endParaRPr lang="es-CO" sz="1200" dirty="0">
              <a:effectLst/>
              <a:latin typeface="Arial"/>
              <a:ea typeface="Calibri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905696" y="1329959"/>
            <a:ext cx="1364343" cy="9486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600" b="1" dirty="0">
                <a:effectLst/>
                <a:latin typeface="Arial"/>
                <a:ea typeface="Calibri"/>
              </a:rPr>
              <a:t> </a:t>
            </a:r>
            <a:r>
              <a:rPr lang="es-CO" sz="1600" b="1" dirty="0" smtClean="0">
                <a:effectLst/>
                <a:latin typeface="Arial"/>
                <a:ea typeface="Calibri"/>
              </a:rPr>
              <a:t>TIPO </a:t>
            </a:r>
            <a:r>
              <a:rPr lang="es-CO" sz="1600" b="1" dirty="0">
                <a:effectLst/>
                <a:latin typeface="Arial"/>
                <a:ea typeface="Calibri"/>
              </a:rPr>
              <a:t>DE PROCESO</a:t>
            </a:r>
            <a:r>
              <a:rPr lang="es-CO" sz="1600" b="1" dirty="0" smtClean="0">
                <a:effectLst/>
                <a:latin typeface="Arial"/>
                <a:ea typeface="Calibri"/>
              </a:rPr>
              <a:t>:</a:t>
            </a:r>
            <a:r>
              <a:rPr lang="es-CO" sz="1600" b="1" dirty="0">
                <a:effectLst/>
                <a:latin typeface="Arial"/>
                <a:ea typeface="Calibri"/>
              </a:rPr>
              <a:t> </a:t>
            </a:r>
            <a:endParaRPr lang="es-CO" sz="1600" dirty="0">
              <a:effectLst/>
              <a:latin typeface="Arial"/>
              <a:ea typeface="Calibri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063069" y="2531612"/>
            <a:ext cx="1735554" cy="956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s-CO" sz="1200" b="1" dirty="0">
                <a:effectLst/>
                <a:latin typeface="Arial"/>
                <a:ea typeface="Calibri"/>
              </a:rPr>
              <a:t> </a:t>
            </a:r>
            <a:r>
              <a:rPr lang="es-CO" sz="1600" b="1" dirty="0" smtClean="0">
                <a:effectLst/>
                <a:latin typeface="Arial"/>
                <a:ea typeface="Calibri"/>
              </a:rPr>
              <a:t>ALCANCE:</a:t>
            </a:r>
            <a:r>
              <a:rPr lang="es-CO" sz="1200" b="1" dirty="0">
                <a:effectLst/>
                <a:latin typeface="Arial"/>
                <a:ea typeface="Calibri"/>
              </a:rPr>
              <a:t> </a:t>
            </a:r>
            <a:endParaRPr lang="es-CO" sz="1200" dirty="0">
              <a:effectLst/>
              <a:latin typeface="Arial"/>
              <a:ea typeface="Calibri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045587" y="3716188"/>
            <a:ext cx="1753036" cy="10293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200" b="1" dirty="0">
                <a:effectLst/>
                <a:latin typeface="Arial"/>
                <a:ea typeface="Calibri"/>
              </a:rPr>
              <a:t> </a:t>
            </a:r>
            <a:r>
              <a:rPr lang="es-CO" sz="1600" b="1" dirty="0" smtClean="0">
                <a:effectLst/>
                <a:latin typeface="Arial"/>
                <a:ea typeface="Calibri"/>
              </a:rPr>
              <a:t>OBJETIVO </a:t>
            </a:r>
            <a:r>
              <a:rPr lang="es-CO" sz="1600" b="1" dirty="0">
                <a:effectLst/>
                <a:latin typeface="Arial"/>
                <a:ea typeface="Calibri"/>
              </a:rPr>
              <a:t>GENERAL:</a:t>
            </a:r>
            <a:endParaRPr lang="es-CO" sz="1600" dirty="0">
              <a:effectLst/>
              <a:latin typeface="Arial"/>
              <a:ea typeface="Calibri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798622" y="3723059"/>
            <a:ext cx="5896047" cy="10293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5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200" dirty="0">
                <a:latin typeface="Arial"/>
                <a:ea typeface="Calibri"/>
              </a:rPr>
              <a:t>Definir las </a:t>
            </a:r>
            <a:r>
              <a:rPr lang="es-CO" sz="1200" dirty="0" smtClean="0">
                <a:latin typeface="Arial"/>
                <a:ea typeface="Calibri"/>
              </a:rPr>
              <a:t>políticas, </a:t>
            </a:r>
            <a:r>
              <a:rPr lang="es-CO" sz="1200" dirty="0">
                <a:latin typeface="Arial"/>
                <a:ea typeface="Calibri"/>
              </a:rPr>
              <a:t>estructura organizacional,  </a:t>
            </a:r>
            <a:r>
              <a:rPr lang="es-CO" sz="1200" dirty="0" smtClean="0">
                <a:latin typeface="Arial"/>
                <a:ea typeface="Calibri"/>
              </a:rPr>
              <a:t>planes</a:t>
            </a:r>
            <a:r>
              <a:rPr lang="es-CO" sz="1200" dirty="0">
                <a:latin typeface="Arial"/>
                <a:ea typeface="Calibri"/>
              </a:rPr>
              <a:t>, programas y proyectos con el  fin de garantizar el cumplimiento de la misión institucional.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062992" y="5067393"/>
            <a:ext cx="1735631" cy="10293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200" b="1" dirty="0">
                <a:effectLst/>
                <a:latin typeface="Arial"/>
                <a:ea typeface="Calibri"/>
              </a:rPr>
              <a:t> </a:t>
            </a:r>
            <a:r>
              <a:rPr lang="es-CO" sz="1600" b="1" dirty="0" smtClean="0">
                <a:effectLst/>
                <a:latin typeface="Arial"/>
                <a:ea typeface="Calibri"/>
              </a:rPr>
              <a:t>SEGUIMIENTO </a:t>
            </a:r>
            <a:r>
              <a:rPr lang="es-CO" sz="1600" b="1" dirty="0">
                <a:effectLst/>
                <a:latin typeface="Arial"/>
                <a:ea typeface="Calibri"/>
              </a:rPr>
              <a:t>Y MEDICIÓN:</a:t>
            </a:r>
            <a:endParaRPr lang="es-CO" sz="1600" dirty="0">
              <a:effectLst/>
              <a:latin typeface="Arial"/>
              <a:ea typeface="Calibri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798623" y="5066123"/>
            <a:ext cx="5896045" cy="10306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5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s-CO" sz="1000" dirty="0">
                <a:latin typeface="Arial"/>
                <a:ea typeface="Calibri"/>
              </a:rPr>
              <a:t>Seguimiento a la ejecución del plan de desarrollo</a:t>
            </a: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s-CO" sz="1000" dirty="0">
                <a:latin typeface="Arial"/>
                <a:ea typeface="Calibri"/>
              </a:rPr>
              <a:t>Seguimiento a PQRSF</a:t>
            </a: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s-CO" sz="1000" dirty="0">
                <a:latin typeface="Arial"/>
                <a:ea typeface="Calibri"/>
              </a:rPr>
              <a:t>Seguimiento al proceso de Certificación</a:t>
            </a: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s-CO" sz="1000" dirty="0">
                <a:latin typeface="Arial"/>
                <a:ea typeface="Calibri"/>
              </a:rPr>
              <a:t>Seguimientos a los procesos de acreditación y registro calificado</a:t>
            </a: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s-CO" sz="900" dirty="0">
                <a:latin typeface="Arial"/>
                <a:ea typeface="Calibri"/>
              </a:rPr>
              <a:t>Seguimiento</a:t>
            </a:r>
            <a:r>
              <a:rPr lang="es-CO" sz="1000" dirty="0">
                <a:latin typeface="Arial"/>
                <a:ea typeface="Calibri"/>
              </a:rPr>
              <a:t> a la Gestión Ambiental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881096" y="2505872"/>
            <a:ext cx="5731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Inicia con la formulación </a:t>
            </a:r>
            <a:r>
              <a:rPr lang="es-ES" sz="1200" dirty="0"/>
              <a:t>del plan </a:t>
            </a:r>
            <a:r>
              <a:rPr lang="es-ES" sz="1200" dirty="0" smtClean="0"/>
              <a:t>de desarrollo, la identificación de necesidades y asignación de recursos,  </a:t>
            </a:r>
            <a:r>
              <a:rPr lang="es-ES" sz="1200" dirty="0"/>
              <a:t>la definición de </a:t>
            </a:r>
            <a:r>
              <a:rPr lang="es-ES" sz="1200" dirty="0" smtClean="0"/>
              <a:t>estrategia  </a:t>
            </a:r>
            <a:r>
              <a:rPr lang="es-ES" sz="1200" dirty="0"/>
              <a:t>que contribuyan al logro de las metas </a:t>
            </a:r>
            <a:r>
              <a:rPr lang="es-ES" sz="1200" dirty="0" smtClean="0"/>
              <a:t>institucionales, la </a:t>
            </a:r>
            <a:r>
              <a:rPr lang="es-ES" sz="1200" dirty="0"/>
              <a:t>generación, el diseño e implementación de instrumentos de planeación, </a:t>
            </a:r>
            <a:r>
              <a:rPr lang="es-ES" sz="1200" dirty="0" smtClean="0"/>
              <a:t>seguimiento, gestión documental y </a:t>
            </a:r>
            <a:r>
              <a:rPr lang="es-ES" sz="1200" dirty="0"/>
              <a:t>control, </a:t>
            </a:r>
            <a:r>
              <a:rPr lang="es-ES" sz="1200" dirty="0" smtClean="0"/>
              <a:t>hasta </a:t>
            </a:r>
            <a:r>
              <a:rPr lang="es-ES" sz="1200" dirty="0"/>
              <a:t>el establecimiento de mejoras producto del análisis del comportamiento del Sistema </a:t>
            </a:r>
            <a:r>
              <a:rPr lang="es-ES" sz="1200" dirty="0" smtClean="0"/>
              <a:t>de Gestión de la Calidad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009332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586445" y="533118"/>
            <a:ext cx="7585166" cy="947339"/>
          </a:xfrm>
          <a:prstGeom prst="rect">
            <a:avLst/>
          </a:prstGeom>
          <a:solidFill>
            <a:srgbClr val="FF7B21"/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2000" b="1" dirty="0" smtClean="0">
                <a:effectLst/>
                <a:latin typeface="Arial"/>
                <a:ea typeface="Calibri"/>
              </a:rPr>
              <a:t>CONTEXTO</a:t>
            </a: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100" dirty="0" smtClean="0">
                <a:latin typeface="Arial"/>
                <a:ea typeface="Calibri"/>
              </a:rPr>
              <a:t>(Aspectos positivos y negativos que inciden en el proceso)</a:t>
            </a:r>
            <a:r>
              <a:rPr lang="es-CO" sz="1100" dirty="0">
                <a:effectLst/>
                <a:latin typeface="Arial"/>
                <a:ea typeface="Calibri"/>
              </a:rPr>
              <a:t> 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428206" y="2020389"/>
            <a:ext cx="4528457" cy="348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109063" y="2020389"/>
            <a:ext cx="4528457" cy="34834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1547111" y="2055558"/>
            <a:ext cx="4290646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Positivos</a:t>
            </a:r>
          </a:p>
          <a:p>
            <a:endParaRPr lang="es-CO" sz="300" dirty="0"/>
          </a:p>
          <a:p>
            <a:pPr lvl="0"/>
            <a:r>
              <a:rPr lang="es-ES" sz="1400" dirty="0"/>
              <a:t>Condiciones de diversidad ambiental, social y cultural del departamento del </a:t>
            </a:r>
            <a:r>
              <a:rPr lang="es-ES" sz="1400" dirty="0" smtClean="0"/>
              <a:t>Cauca</a:t>
            </a:r>
          </a:p>
          <a:p>
            <a:pPr lvl="0"/>
            <a:endParaRPr lang="en-US" sz="500" dirty="0"/>
          </a:p>
          <a:p>
            <a:pPr lvl="0"/>
            <a:r>
              <a:rPr lang="es-ES" sz="1400" dirty="0"/>
              <a:t>Impacto de la universidad en el sector externo por</a:t>
            </a:r>
            <a:endParaRPr lang="en-US" sz="1400" dirty="0"/>
          </a:p>
          <a:p>
            <a:r>
              <a:rPr lang="es-ES" sz="1400" dirty="0"/>
              <a:t>medio de las actividades de interacción </a:t>
            </a:r>
            <a:r>
              <a:rPr lang="es-ES" sz="1400" dirty="0" smtClean="0"/>
              <a:t>social</a:t>
            </a:r>
          </a:p>
          <a:p>
            <a:endParaRPr lang="en-US" sz="500" dirty="0"/>
          </a:p>
          <a:p>
            <a:pPr lvl="0"/>
            <a:r>
              <a:rPr lang="es-ES" sz="1400" dirty="0"/>
              <a:t>Posicionamiento y Reconocimiento a nivel nacional de la universidad, acreditación de alta calidad y certificación </a:t>
            </a:r>
            <a:r>
              <a:rPr lang="es-ES" sz="1400" dirty="0" smtClean="0"/>
              <a:t>institucional</a:t>
            </a:r>
          </a:p>
          <a:p>
            <a:pPr lvl="0"/>
            <a:endParaRPr lang="en-US" sz="600" dirty="0"/>
          </a:p>
          <a:p>
            <a:pPr lvl="0"/>
            <a:r>
              <a:rPr lang="es-ES" sz="1400" dirty="0"/>
              <a:t>Liderazgo en las relaciones Universidad – Estado – Empresa – Sociedad</a:t>
            </a:r>
            <a:r>
              <a:rPr lang="es-ES" sz="1400" dirty="0" smtClean="0"/>
              <a:t>.</a:t>
            </a:r>
          </a:p>
          <a:p>
            <a:pPr lvl="0"/>
            <a:endParaRPr lang="en-US" sz="700" dirty="0"/>
          </a:p>
          <a:p>
            <a:r>
              <a:rPr lang="es-ES" sz="1400" dirty="0"/>
              <a:t>Los acuerdos con el gobierno para el mejoramiento de la calidad de la Educación Superior </a:t>
            </a:r>
            <a:r>
              <a:rPr lang="es-ES" sz="1400" b="1" dirty="0"/>
              <a:t> .</a:t>
            </a:r>
            <a:endParaRPr lang="es-CO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109063" y="2020389"/>
            <a:ext cx="4528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Negativos</a:t>
            </a:r>
          </a:p>
          <a:p>
            <a:endParaRPr lang="es-CO" dirty="0"/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Conflicto </a:t>
            </a:r>
            <a:r>
              <a:rPr lang="es-ES" dirty="0"/>
              <a:t>social de la región</a:t>
            </a:r>
            <a:endParaRPr lang="en-US" dirty="0"/>
          </a:p>
          <a:p>
            <a:r>
              <a:rPr lang="es-ES" dirty="0"/>
              <a:t> </a:t>
            </a:r>
            <a:endParaRPr lang="en-US" dirty="0"/>
          </a:p>
          <a:p>
            <a:endParaRPr lang="es-ES" dirty="0" smtClean="0"/>
          </a:p>
          <a:p>
            <a:r>
              <a:rPr lang="es-ES" dirty="0" smtClean="0"/>
              <a:t>Déficit </a:t>
            </a:r>
            <a:r>
              <a:rPr lang="es-ES" dirty="0"/>
              <a:t>presupuestal en los recursos del Estado frente a las necesidades de la universidad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2477259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586445" y="533118"/>
            <a:ext cx="7585166" cy="9473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2000" b="1" dirty="0" smtClean="0">
                <a:effectLst/>
                <a:latin typeface="Arial"/>
                <a:ea typeface="Calibri"/>
              </a:rPr>
              <a:t>GRUPOS DE INTERÉS</a:t>
            </a: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100" dirty="0" smtClean="0">
                <a:latin typeface="Arial"/>
                <a:ea typeface="Calibri"/>
              </a:rPr>
              <a:t>(Características de los actores con los que se interactúa)</a:t>
            </a:r>
            <a:r>
              <a:rPr lang="es-CO" sz="1100" dirty="0">
                <a:effectLst/>
                <a:latin typeface="Arial"/>
                <a:ea typeface="Calibri"/>
              </a:rPr>
              <a:t> 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428206" y="2020389"/>
            <a:ext cx="4528457" cy="3262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INTERNOS </a:t>
            </a:r>
          </a:p>
          <a:p>
            <a:endParaRPr lang="es-CO" dirty="0" smtClean="0"/>
          </a:p>
          <a:p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Consejo Superior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Consejo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Académico </a:t>
            </a:r>
            <a:endParaRPr lang="es-C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Rectoría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Dirección Universitaria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Comunidad Universitaria</a:t>
            </a:r>
            <a:endParaRPr lang="es-CO" dirty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109063" y="2020389"/>
            <a:ext cx="4528457" cy="3262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EXTERNOS</a:t>
            </a:r>
          </a:p>
          <a:p>
            <a:endParaRPr lang="es-CO" dirty="0" smtClean="0"/>
          </a:p>
          <a:p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Estado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Ministerio de Educación Nacional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Entes Gubernamentales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Consejo Nacional de Acreditación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Entidades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Territoriales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Ente Certificador</a:t>
            </a:r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617550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11673" y="1923821"/>
            <a:ext cx="2644770" cy="6484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600" b="1" dirty="0" smtClean="0">
                <a:effectLst/>
                <a:latin typeface="Arial"/>
                <a:ea typeface="Calibri"/>
              </a:rPr>
              <a:t>ENTRADAS</a:t>
            </a:r>
            <a:endParaRPr lang="es-CO" sz="16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100" dirty="0" smtClean="0">
                <a:effectLst/>
                <a:latin typeface="Arial"/>
                <a:ea typeface="Calibri"/>
              </a:rPr>
              <a:t>.</a:t>
            </a:r>
            <a:endParaRPr lang="es-CO" sz="1100" dirty="0">
              <a:effectLst/>
              <a:latin typeface="Arial"/>
              <a:ea typeface="Calibri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329989" y="1938362"/>
            <a:ext cx="3237973" cy="6339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600" b="1" dirty="0" smtClean="0">
                <a:effectLst/>
                <a:latin typeface="Arial"/>
                <a:ea typeface="Calibri"/>
              </a:rPr>
              <a:t>SALIDAS</a:t>
            </a:r>
            <a:endParaRPr lang="es-CO" sz="1600" dirty="0">
              <a:effectLst/>
              <a:latin typeface="Arial"/>
              <a:ea typeface="Calibri"/>
            </a:endParaRP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900" dirty="0">
                <a:effectLst/>
                <a:latin typeface="Arial"/>
                <a:ea typeface="Calibri"/>
              </a:rPr>
              <a:t> </a:t>
            </a:r>
            <a:endParaRPr lang="es-CO" sz="1100" dirty="0">
              <a:effectLst/>
              <a:latin typeface="Arial"/>
              <a:ea typeface="Calibri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171407" y="1112395"/>
            <a:ext cx="3438071" cy="49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5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s-CO" b="1" dirty="0">
                <a:effectLst/>
                <a:latin typeface="Arial"/>
                <a:ea typeface="Calibri"/>
              </a:rPr>
              <a:t>PLANEAR</a:t>
            </a:r>
            <a:endParaRPr lang="es-CO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s-CO" dirty="0">
                <a:effectLst/>
                <a:latin typeface="Arial"/>
                <a:ea typeface="Calibri"/>
              </a:rPr>
              <a:t> </a:t>
            </a: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100" dirty="0">
                <a:effectLst/>
                <a:latin typeface="Arial"/>
                <a:ea typeface="Calibri"/>
              </a:rPr>
              <a:t> 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620381" y="2042444"/>
            <a:ext cx="11060798" cy="3957762"/>
            <a:chOff x="620381" y="2669563"/>
            <a:chExt cx="11060798" cy="3330643"/>
          </a:xfrm>
        </p:grpSpPr>
        <p:cxnSp>
          <p:nvCxnSpPr>
            <p:cNvPr id="40" name="22 Conector recto"/>
            <p:cNvCxnSpPr/>
            <p:nvPr/>
          </p:nvCxnSpPr>
          <p:spPr>
            <a:xfrm flipV="1">
              <a:off x="5931157" y="3233324"/>
              <a:ext cx="2473315" cy="276688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20 Conector recto"/>
            <p:cNvCxnSpPr/>
            <p:nvPr/>
          </p:nvCxnSpPr>
          <p:spPr>
            <a:xfrm>
              <a:off x="3514907" y="3238404"/>
              <a:ext cx="2402569" cy="27618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621976" y="3451599"/>
              <a:ext cx="2619375" cy="23134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mpd="sng">
              <a:solidFill>
                <a:schemeClr val="lt1">
                  <a:lumMod val="95000"/>
                  <a:lumOff val="0"/>
                </a:schemeClr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457200" algn="just">
                <a:lnSpc>
                  <a:spcPct val="115000"/>
                </a:lnSpc>
                <a:spcBef>
                  <a:spcPts val="200"/>
                </a:spcBef>
                <a:spcAft>
                  <a:spcPts val="600"/>
                </a:spcAft>
              </a:pPr>
              <a:r>
                <a:rPr lang="es-CO" sz="900" b="1">
                  <a:effectLst/>
                  <a:latin typeface="Arial"/>
                  <a:ea typeface="Calibri"/>
                </a:rPr>
                <a:t> </a:t>
              </a:r>
              <a:endParaRPr lang="es-CO" sz="1100">
                <a:effectLst/>
                <a:latin typeface="Arial"/>
                <a:ea typeface="Calibri"/>
              </a:endParaRPr>
            </a:p>
          </p:txBody>
        </p:sp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4251378" y="2669563"/>
              <a:ext cx="3358099" cy="30955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 cmpd="sng">
              <a:solidFill>
                <a:schemeClr val="lt1">
                  <a:lumMod val="95000"/>
                  <a:lumOff val="0"/>
                </a:schemeClr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Bef>
                  <a:spcPts val="200"/>
                </a:spcBef>
                <a:spcAft>
                  <a:spcPts val="600"/>
                </a:spcAft>
              </a:pPr>
              <a:r>
                <a:rPr lang="es-CO" sz="900" b="1" dirty="0">
                  <a:effectLst/>
                  <a:latin typeface="Arial"/>
                  <a:ea typeface="Calibri"/>
                </a:rPr>
                <a:t> </a:t>
              </a:r>
              <a:endParaRPr lang="es-CO" sz="1100" dirty="0">
                <a:effectLst/>
                <a:latin typeface="Arial"/>
                <a:ea typeface="Calibri"/>
              </a:endParaRP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8499566" y="3394992"/>
              <a:ext cx="2797588" cy="23700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chemeClr val="lt1">
                  <a:lumMod val="95000"/>
                  <a:lumOff val="0"/>
                </a:schemeClr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15000"/>
                </a:lnSpc>
                <a:spcBef>
                  <a:spcPts val="200"/>
                </a:spcBef>
                <a:spcAft>
                  <a:spcPts val="600"/>
                </a:spcAft>
              </a:pPr>
              <a:r>
                <a:rPr lang="es-CO" sz="900" b="1">
                  <a:effectLst/>
                  <a:latin typeface="Arial"/>
                  <a:ea typeface="Calibri"/>
                </a:rPr>
                <a:t> </a:t>
              </a:r>
              <a:endParaRPr lang="es-CO" sz="1100">
                <a:effectLst/>
                <a:latin typeface="Arial"/>
                <a:ea typeface="Calibri"/>
              </a:endParaRPr>
            </a:p>
          </p:txBody>
        </p:sp>
        <p:cxnSp>
          <p:nvCxnSpPr>
            <p:cNvPr id="45" name="19 Conector recto"/>
            <p:cNvCxnSpPr/>
            <p:nvPr/>
          </p:nvCxnSpPr>
          <p:spPr>
            <a:xfrm>
              <a:off x="620381" y="3233324"/>
              <a:ext cx="289452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21 Conector recto"/>
            <p:cNvCxnSpPr/>
            <p:nvPr/>
          </p:nvCxnSpPr>
          <p:spPr>
            <a:xfrm>
              <a:off x="8370924" y="3238404"/>
              <a:ext cx="3310255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72 Flecha derecha"/>
            <p:cNvSpPr/>
            <p:nvPr/>
          </p:nvSpPr>
          <p:spPr>
            <a:xfrm>
              <a:off x="3578475" y="2769407"/>
              <a:ext cx="504926" cy="43053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48" name="72 Flecha derecha"/>
            <p:cNvSpPr/>
            <p:nvPr/>
          </p:nvSpPr>
          <p:spPr>
            <a:xfrm>
              <a:off x="7657085" y="2727040"/>
              <a:ext cx="504926" cy="43053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669523" y="3343135"/>
            <a:ext cx="2619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Visión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Presupuesto General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Normatividad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interna </a:t>
            </a:r>
            <a:endParaRPr 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Normatividad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Externa </a:t>
            </a:r>
            <a:endParaRPr 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Necesidades y expectativas de los grupos de interés en el proceso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567115" y="2727459"/>
            <a:ext cx="2890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Proyección Plan de Desarrollo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Institucional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Establecimiento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de políticas y objetivos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institucionales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Definir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modelo de operación por procesos y modelo de acreditación institucional </a:t>
            </a:r>
            <a:endParaRPr 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Definir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estructura organizacional Planear gestión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Identificar las necesidades y expectativas de los grupos de interés en el proceso 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812002" y="3527801"/>
            <a:ext cx="2508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Plan de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 lineamientos de seguimiento.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Políticas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Estructura organizacional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TRD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aprobadas </a:t>
            </a:r>
            <a:endParaRPr 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Cronogramas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Tipificación de necesidades y expectativas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9125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37633" y="1932535"/>
            <a:ext cx="2619374" cy="11579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endParaRPr lang="es-CO" sz="1600" b="1" dirty="0" smtClean="0"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600" b="1" dirty="0" smtClean="0">
                <a:latin typeface="Arial"/>
                <a:ea typeface="Calibri"/>
              </a:rPr>
              <a:t>ENTRADAS</a:t>
            </a:r>
            <a:endParaRPr lang="es-CO" sz="1600" dirty="0">
              <a:latin typeface="Arial"/>
              <a:ea typeface="Calibri"/>
            </a:endParaRP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endParaRPr lang="es-CO" sz="1100" dirty="0" smtClean="0">
              <a:latin typeface="Arial"/>
              <a:ea typeface="Calibri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499566" y="1947076"/>
            <a:ext cx="3077106" cy="11434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endParaRPr lang="es-CO" sz="1600" b="1" dirty="0" smtClean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600" b="1" dirty="0" smtClean="0">
                <a:effectLst/>
                <a:latin typeface="Arial"/>
                <a:ea typeface="Calibri"/>
              </a:rPr>
              <a:t>SALIDAS</a:t>
            </a:r>
            <a:endParaRPr lang="es-CO" sz="1600" dirty="0">
              <a:effectLst/>
              <a:latin typeface="Arial"/>
              <a:ea typeface="Calibri"/>
            </a:endParaRP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100" b="1" dirty="0" smtClean="0">
                <a:latin typeface="Arial"/>
                <a:ea typeface="Calibri"/>
              </a:rPr>
              <a:t>.</a:t>
            </a:r>
            <a:endParaRPr lang="es-CO" sz="1100" dirty="0">
              <a:latin typeface="Arial"/>
              <a:ea typeface="Calibri"/>
            </a:endParaRP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900" dirty="0">
                <a:effectLst/>
                <a:latin typeface="Arial"/>
                <a:ea typeface="Calibri"/>
              </a:rPr>
              <a:t> </a:t>
            </a:r>
            <a:endParaRPr lang="es-CO" sz="1100" dirty="0">
              <a:effectLst/>
              <a:latin typeface="Arial"/>
              <a:ea typeface="Calibri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212121" y="1253646"/>
            <a:ext cx="3438071" cy="5411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5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s-CO" b="1" dirty="0" smtClean="0">
                <a:effectLst/>
                <a:latin typeface="Arial"/>
                <a:ea typeface="Calibri"/>
              </a:rPr>
              <a:t>HACER</a:t>
            </a:r>
            <a:endParaRPr lang="es-CO" dirty="0">
              <a:effectLst/>
              <a:latin typeface="Arial"/>
              <a:ea typeface="Calibri"/>
            </a:endParaRP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100" dirty="0">
                <a:effectLst/>
                <a:latin typeface="Arial"/>
                <a:ea typeface="Calibri"/>
              </a:rPr>
              <a:t> 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620381" y="2479359"/>
            <a:ext cx="11060798" cy="3520847"/>
            <a:chOff x="620381" y="2479359"/>
            <a:chExt cx="11060798" cy="3520847"/>
          </a:xfrm>
        </p:grpSpPr>
        <p:cxnSp>
          <p:nvCxnSpPr>
            <p:cNvPr id="40" name="22 Conector recto"/>
            <p:cNvCxnSpPr/>
            <p:nvPr/>
          </p:nvCxnSpPr>
          <p:spPr>
            <a:xfrm flipV="1">
              <a:off x="5931157" y="3233324"/>
              <a:ext cx="2473315" cy="276688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20 Conector recto"/>
            <p:cNvCxnSpPr/>
            <p:nvPr/>
          </p:nvCxnSpPr>
          <p:spPr>
            <a:xfrm>
              <a:off x="3514907" y="3238404"/>
              <a:ext cx="2402569" cy="27618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621976" y="3451599"/>
              <a:ext cx="2619375" cy="23134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mpd="sng">
              <a:solidFill>
                <a:schemeClr val="lt1">
                  <a:lumMod val="95000"/>
                  <a:lumOff val="0"/>
                </a:schemeClr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457200" algn="just">
                <a:lnSpc>
                  <a:spcPct val="115000"/>
                </a:lnSpc>
                <a:spcBef>
                  <a:spcPts val="200"/>
                </a:spcBef>
                <a:spcAft>
                  <a:spcPts val="600"/>
                </a:spcAft>
              </a:pPr>
              <a:r>
                <a:rPr lang="es-CO" sz="900" b="1">
                  <a:effectLst/>
                  <a:latin typeface="Arial"/>
                  <a:ea typeface="Calibri"/>
                </a:rPr>
                <a:t> </a:t>
              </a:r>
              <a:endParaRPr lang="es-CO" sz="1100">
                <a:effectLst/>
                <a:latin typeface="Arial"/>
                <a:ea typeface="Calibri"/>
              </a:endParaRPr>
            </a:p>
          </p:txBody>
        </p:sp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4405433" y="2479359"/>
              <a:ext cx="3034030" cy="294706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 cmpd="sng">
              <a:solidFill>
                <a:schemeClr val="lt1">
                  <a:lumMod val="95000"/>
                  <a:lumOff val="0"/>
                </a:schemeClr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Bef>
                  <a:spcPts val="200"/>
                </a:spcBef>
                <a:spcAft>
                  <a:spcPts val="600"/>
                </a:spcAft>
              </a:pPr>
              <a:r>
                <a:rPr lang="es-CO" sz="900" b="1" dirty="0">
                  <a:effectLst/>
                  <a:latin typeface="Arial"/>
                  <a:ea typeface="Calibri"/>
                </a:rPr>
                <a:t> </a:t>
              </a:r>
              <a:endParaRPr lang="es-CO" sz="1100" dirty="0">
                <a:effectLst/>
                <a:latin typeface="Arial"/>
                <a:ea typeface="Calibri"/>
              </a:endParaRP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8499566" y="3394992"/>
              <a:ext cx="2797588" cy="23700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chemeClr val="lt1">
                  <a:lumMod val="95000"/>
                  <a:lumOff val="0"/>
                </a:schemeClr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15000"/>
                </a:lnSpc>
                <a:spcBef>
                  <a:spcPts val="200"/>
                </a:spcBef>
                <a:spcAft>
                  <a:spcPts val="600"/>
                </a:spcAft>
              </a:pPr>
              <a:r>
                <a:rPr lang="es-CO" sz="900" b="1">
                  <a:effectLst/>
                  <a:latin typeface="Arial"/>
                  <a:ea typeface="Calibri"/>
                </a:rPr>
                <a:t> </a:t>
              </a:r>
              <a:endParaRPr lang="es-CO" sz="1100">
                <a:effectLst/>
                <a:latin typeface="Arial"/>
                <a:ea typeface="Calibri"/>
              </a:endParaRPr>
            </a:p>
          </p:txBody>
        </p:sp>
        <p:cxnSp>
          <p:nvCxnSpPr>
            <p:cNvPr id="45" name="19 Conector recto"/>
            <p:cNvCxnSpPr/>
            <p:nvPr/>
          </p:nvCxnSpPr>
          <p:spPr>
            <a:xfrm>
              <a:off x="620381" y="3233324"/>
              <a:ext cx="289452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21 Conector recto"/>
            <p:cNvCxnSpPr/>
            <p:nvPr/>
          </p:nvCxnSpPr>
          <p:spPr>
            <a:xfrm>
              <a:off x="8370924" y="3238404"/>
              <a:ext cx="3310255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72 Flecha derecha"/>
            <p:cNvSpPr/>
            <p:nvPr/>
          </p:nvSpPr>
          <p:spPr>
            <a:xfrm>
              <a:off x="3578475" y="2769407"/>
              <a:ext cx="504926" cy="43053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48" name="72 Flecha derecha"/>
            <p:cNvSpPr/>
            <p:nvPr/>
          </p:nvSpPr>
          <p:spPr>
            <a:xfrm>
              <a:off x="7657085" y="2727040"/>
              <a:ext cx="504926" cy="43053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4382136" y="2798731"/>
            <a:ext cx="30340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Definición del contexto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Ejecución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del plan de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de la política y objetivos institucional </a:t>
            </a:r>
            <a:endParaRPr 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Aplicación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de las tablas de retención documental </a:t>
            </a:r>
            <a:endParaRPr 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Defensa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jurídica institucional </a:t>
            </a:r>
            <a:endParaRPr 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Implementar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lineamientos del Sistema Integrado de Gestión para la Acreditación Institucional </a:t>
            </a:r>
            <a:endParaRPr 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la revisión al sistema de gestión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8639908" y="3692769"/>
            <a:ext cx="2520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Contexto de la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Planificación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de los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Planes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, programas y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de la revisión por la dirección</a:t>
            </a:r>
          </a:p>
        </p:txBody>
      </p:sp>
      <p:sp>
        <p:nvSpPr>
          <p:cNvPr id="18" name="3 CuadroTexto"/>
          <p:cNvSpPr txBox="1"/>
          <p:nvPr/>
        </p:nvSpPr>
        <p:spPr>
          <a:xfrm>
            <a:off x="755910" y="3795202"/>
            <a:ext cx="2508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Plan de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 lineamientos de seguimiento.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Políticas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Estructura organizacional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TRD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aprobadas </a:t>
            </a:r>
            <a:endParaRPr 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Cronogramas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Tipificación de necesidades y expectativas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461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37633" y="1923832"/>
            <a:ext cx="2619374" cy="5555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600" b="1" dirty="0" smtClean="0">
                <a:effectLst/>
                <a:latin typeface="Arial"/>
                <a:ea typeface="Calibri"/>
              </a:rPr>
              <a:t>ENTRADAS</a:t>
            </a:r>
            <a:endParaRPr lang="es-CO" sz="1600" dirty="0">
              <a:effectLst/>
              <a:latin typeface="Arial"/>
              <a:ea typeface="Calibri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499566" y="1907646"/>
            <a:ext cx="3077106" cy="4766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600" b="1" dirty="0" smtClean="0">
                <a:effectLst/>
                <a:latin typeface="Arial"/>
                <a:ea typeface="Calibri"/>
              </a:rPr>
              <a:t>SALIDAS</a:t>
            </a: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endParaRPr lang="es-CO" sz="1100" dirty="0"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endParaRPr lang="es-CO" sz="1600" dirty="0">
              <a:effectLst/>
              <a:latin typeface="Arial"/>
              <a:ea typeface="Calibri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180116" y="1196412"/>
            <a:ext cx="3438071" cy="438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5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s-CO" b="1" dirty="0" smtClean="0">
                <a:effectLst/>
                <a:latin typeface="Arial"/>
                <a:ea typeface="Calibri"/>
              </a:rPr>
              <a:t>VERIFICAR</a:t>
            </a:r>
            <a:endParaRPr lang="es-CO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dirty="0">
                <a:effectLst/>
                <a:latin typeface="Arial"/>
                <a:ea typeface="Calibri"/>
              </a:rPr>
              <a:t> </a:t>
            </a: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100" dirty="0">
                <a:effectLst/>
                <a:latin typeface="Arial"/>
                <a:ea typeface="Calibri"/>
              </a:rPr>
              <a:t> 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645461" y="1907646"/>
            <a:ext cx="11060798" cy="4076374"/>
            <a:chOff x="620381" y="2479359"/>
            <a:chExt cx="11060798" cy="3520847"/>
          </a:xfrm>
        </p:grpSpPr>
        <p:cxnSp>
          <p:nvCxnSpPr>
            <p:cNvPr id="40" name="22 Conector recto"/>
            <p:cNvCxnSpPr/>
            <p:nvPr/>
          </p:nvCxnSpPr>
          <p:spPr>
            <a:xfrm flipV="1">
              <a:off x="5931157" y="3233324"/>
              <a:ext cx="2473315" cy="276688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20 Conector recto"/>
            <p:cNvCxnSpPr/>
            <p:nvPr/>
          </p:nvCxnSpPr>
          <p:spPr>
            <a:xfrm>
              <a:off x="3514907" y="3238404"/>
              <a:ext cx="2402569" cy="27618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621976" y="3451599"/>
              <a:ext cx="2619375" cy="23134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mpd="sng">
              <a:solidFill>
                <a:schemeClr val="lt1">
                  <a:lumMod val="95000"/>
                  <a:lumOff val="0"/>
                </a:schemeClr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457200" algn="just">
                <a:lnSpc>
                  <a:spcPct val="115000"/>
                </a:lnSpc>
                <a:spcBef>
                  <a:spcPts val="200"/>
                </a:spcBef>
                <a:spcAft>
                  <a:spcPts val="600"/>
                </a:spcAft>
              </a:pPr>
              <a:r>
                <a:rPr lang="es-CO" sz="900" b="1">
                  <a:effectLst/>
                  <a:latin typeface="Arial"/>
                  <a:ea typeface="Calibri"/>
                </a:rPr>
                <a:t> </a:t>
              </a:r>
              <a:endParaRPr lang="es-CO" sz="1100">
                <a:effectLst/>
                <a:latin typeface="Arial"/>
                <a:ea typeface="Calibri"/>
              </a:endParaRPr>
            </a:p>
          </p:txBody>
        </p:sp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4178495" y="2479359"/>
              <a:ext cx="3414612" cy="328571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 cmpd="sng">
              <a:solidFill>
                <a:schemeClr val="lt1">
                  <a:lumMod val="95000"/>
                  <a:lumOff val="0"/>
                </a:schemeClr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Bef>
                  <a:spcPts val="200"/>
                </a:spcBef>
                <a:spcAft>
                  <a:spcPts val="600"/>
                </a:spcAft>
              </a:pPr>
              <a:r>
                <a:rPr lang="es-CO" sz="900" b="1" dirty="0">
                  <a:effectLst/>
                  <a:latin typeface="Arial"/>
                  <a:ea typeface="Calibri"/>
                </a:rPr>
                <a:t> </a:t>
              </a:r>
              <a:endParaRPr lang="es-CO" sz="1100" dirty="0">
                <a:effectLst/>
                <a:latin typeface="Arial"/>
                <a:ea typeface="Calibri"/>
              </a:endParaRP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8499566" y="3394992"/>
              <a:ext cx="3077106" cy="23700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chemeClr val="lt1">
                  <a:lumMod val="95000"/>
                  <a:lumOff val="0"/>
                </a:schemeClr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15000"/>
                </a:lnSpc>
                <a:spcBef>
                  <a:spcPts val="200"/>
                </a:spcBef>
                <a:spcAft>
                  <a:spcPts val="600"/>
                </a:spcAft>
              </a:pPr>
              <a:r>
                <a:rPr lang="es-CO" sz="900" b="1">
                  <a:effectLst/>
                  <a:latin typeface="Arial"/>
                  <a:ea typeface="Calibri"/>
                </a:rPr>
                <a:t> </a:t>
              </a:r>
              <a:endParaRPr lang="es-CO" sz="1100">
                <a:effectLst/>
                <a:latin typeface="Arial"/>
                <a:ea typeface="Calibri"/>
              </a:endParaRPr>
            </a:p>
          </p:txBody>
        </p:sp>
        <p:cxnSp>
          <p:nvCxnSpPr>
            <p:cNvPr id="45" name="19 Conector recto"/>
            <p:cNvCxnSpPr/>
            <p:nvPr/>
          </p:nvCxnSpPr>
          <p:spPr>
            <a:xfrm>
              <a:off x="620381" y="3233324"/>
              <a:ext cx="289452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21 Conector recto"/>
            <p:cNvCxnSpPr/>
            <p:nvPr/>
          </p:nvCxnSpPr>
          <p:spPr>
            <a:xfrm>
              <a:off x="8370924" y="3238404"/>
              <a:ext cx="3310255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72 Flecha derecha"/>
            <p:cNvSpPr/>
            <p:nvPr/>
          </p:nvSpPr>
          <p:spPr>
            <a:xfrm>
              <a:off x="3578475" y="2769407"/>
              <a:ext cx="504926" cy="43053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48" name="72 Flecha derecha"/>
            <p:cNvSpPr/>
            <p:nvPr/>
          </p:nvSpPr>
          <p:spPr>
            <a:xfrm>
              <a:off x="7657085" y="2727040"/>
              <a:ext cx="504926" cy="43053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645461" y="3650368"/>
            <a:ext cx="2603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Contexto de la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Planificación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de los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Planes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, programas y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de la revisión por la Dirección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09480" y="2672799"/>
            <a:ext cx="26661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Seguimiento a la ejecución del plan de 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Implementación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de las tablas de retención 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Seguimiento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CO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PQR´S</a:t>
            </a:r>
            <a:endParaRPr lang="es-C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Seguimiento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a temas judiciales de la Universidad </a:t>
            </a:r>
            <a:endParaRPr lang="es-C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Auditorías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internas 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 seguimientos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Seguimiento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a las salidas de la revisión por la Dirección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8696745" y="3650369"/>
            <a:ext cx="2403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Resultados del seguimiento y medición </a:t>
            </a:r>
            <a:endParaRPr 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auditorías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de la revisión por la Dirección </a:t>
            </a:r>
          </a:p>
        </p:txBody>
      </p:sp>
    </p:spTree>
    <p:extLst>
      <p:ext uri="{BB962C8B-B14F-4D97-AF65-F5344CB8AC3E}">
        <p14:creationId xmlns:p14="http://schemas.microsoft.com/office/powerpoint/2010/main" val="14236580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37633" y="1923848"/>
            <a:ext cx="2619374" cy="417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600" b="1" dirty="0">
                <a:effectLst/>
                <a:latin typeface="Arial"/>
                <a:ea typeface="Calibri"/>
              </a:rPr>
              <a:t>ENTRADAS</a:t>
            </a:r>
            <a:endParaRPr lang="es-CO" sz="16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100" dirty="0" smtClean="0">
                <a:effectLst/>
                <a:latin typeface="Arial"/>
                <a:ea typeface="Calibri"/>
              </a:rPr>
              <a:t>.</a:t>
            </a:r>
            <a:endParaRPr lang="es-CO" sz="1100" dirty="0">
              <a:effectLst/>
              <a:latin typeface="Arial"/>
              <a:ea typeface="Calibri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499566" y="1938389"/>
            <a:ext cx="3077105" cy="4031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600" b="1" dirty="0" smtClean="0">
                <a:effectLst/>
                <a:latin typeface="Arial"/>
                <a:ea typeface="Calibri"/>
              </a:rPr>
              <a:t>SALIDA CONFORME</a:t>
            </a:r>
            <a:endParaRPr lang="es-CO" sz="1600" dirty="0">
              <a:effectLst/>
              <a:latin typeface="Arial"/>
              <a:ea typeface="Calibri"/>
            </a:endParaRP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900" dirty="0">
                <a:effectLst/>
                <a:latin typeface="Arial"/>
                <a:ea typeface="Calibri"/>
              </a:rPr>
              <a:t> </a:t>
            </a:r>
            <a:endParaRPr lang="es-CO" sz="1100" dirty="0">
              <a:effectLst/>
              <a:latin typeface="Arial"/>
              <a:ea typeface="Calibri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010917" y="1230812"/>
            <a:ext cx="3840480" cy="473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chemeClr val="lt1">
                <a:lumMod val="95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5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s-CO" b="1" dirty="0" smtClean="0">
                <a:effectLst/>
                <a:latin typeface="Arial"/>
                <a:ea typeface="Calibri"/>
              </a:rPr>
              <a:t>AJUSTAR</a:t>
            </a:r>
            <a:endParaRPr lang="es-CO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es-CO" sz="1100" dirty="0">
              <a:effectLst/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dirty="0">
                <a:effectLst/>
                <a:latin typeface="Arial"/>
                <a:ea typeface="Calibri"/>
              </a:rPr>
              <a:t> </a:t>
            </a: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s-CO" sz="1100" dirty="0">
                <a:effectLst/>
                <a:latin typeface="Arial"/>
                <a:ea typeface="Calibri"/>
              </a:rPr>
              <a:t> 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620381" y="2213361"/>
            <a:ext cx="11060798" cy="3786845"/>
            <a:chOff x="620381" y="2479359"/>
            <a:chExt cx="11060798" cy="3520847"/>
          </a:xfrm>
        </p:grpSpPr>
        <p:cxnSp>
          <p:nvCxnSpPr>
            <p:cNvPr id="19" name="22 Conector recto"/>
            <p:cNvCxnSpPr/>
            <p:nvPr/>
          </p:nvCxnSpPr>
          <p:spPr>
            <a:xfrm flipV="1">
              <a:off x="5931157" y="3233324"/>
              <a:ext cx="2473315" cy="276688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20 Conector recto"/>
            <p:cNvCxnSpPr/>
            <p:nvPr/>
          </p:nvCxnSpPr>
          <p:spPr>
            <a:xfrm>
              <a:off x="3514907" y="3238404"/>
              <a:ext cx="2402569" cy="276180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621976" y="3451599"/>
              <a:ext cx="2619375" cy="23134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mpd="sng">
              <a:solidFill>
                <a:schemeClr val="lt1">
                  <a:lumMod val="95000"/>
                  <a:lumOff val="0"/>
                </a:schemeClr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457200" algn="just">
                <a:lnSpc>
                  <a:spcPct val="115000"/>
                </a:lnSpc>
                <a:spcBef>
                  <a:spcPts val="200"/>
                </a:spcBef>
                <a:spcAft>
                  <a:spcPts val="600"/>
                </a:spcAft>
              </a:pPr>
              <a:r>
                <a:rPr lang="es-CO" sz="900" b="1">
                  <a:effectLst/>
                  <a:latin typeface="Arial"/>
                  <a:ea typeface="Calibri"/>
                </a:rPr>
                <a:t> </a:t>
              </a:r>
              <a:endParaRPr lang="es-CO" sz="1100">
                <a:effectLst/>
                <a:latin typeface="Arial"/>
                <a:ea typeface="Calibri"/>
              </a:endParaRP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4097082" y="2479359"/>
              <a:ext cx="3628316" cy="294706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 cmpd="sng">
              <a:solidFill>
                <a:schemeClr val="lt1">
                  <a:lumMod val="95000"/>
                  <a:lumOff val="0"/>
                </a:schemeClr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Bef>
                  <a:spcPts val="200"/>
                </a:spcBef>
                <a:spcAft>
                  <a:spcPts val="600"/>
                </a:spcAft>
              </a:pPr>
              <a:r>
                <a:rPr lang="es-CO" sz="900" b="1" dirty="0">
                  <a:effectLst/>
                  <a:latin typeface="Arial"/>
                  <a:ea typeface="Calibri"/>
                </a:rPr>
                <a:t> </a:t>
              </a:r>
              <a:endParaRPr lang="es-CO" sz="1100" dirty="0">
                <a:effectLst/>
                <a:latin typeface="Arial"/>
                <a:ea typeface="Calibri"/>
              </a:endParaRP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8499566" y="3394992"/>
              <a:ext cx="2797588" cy="23700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chemeClr val="lt1">
                  <a:lumMod val="95000"/>
                  <a:lumOff val="0"/>
                </a:schemeClr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15000"/>
                </a:lnSpc>
                <a:spcBef>
                  <a:spcPts val="200"/>
                </a:spcBef>
                <a:spcAft>
                  <a:spcPts val="600"/>
                </a:spcAft>
              </a:pPr>
              <a:r>
                <a:rPr lang="es-CO" sz="900" b="1">
                  <a:effectLst/>
                  <a:latin typeface="Arial"/>
                  <a:ea typeface="Calibri"/>
                </a:rPr>
                <a:t> </a:t>
              </a:r>
              <a:endParaRPr lang="es-CO" sz="1100">
                <a:effectLst/>
                <a:latin typeface="Arial"/>
                <a:ea typeface="Calibri"/>
              </a:endParaRPr>
            </a:p>
          </p:txBody>
        </p:sp>
        <p:cxnSp>
          <p:nvCxnSpPr>
            <p:cNvPr id="24" name="19 Conector recto"/>
            <p:cNvCxnSpPr/>
            <p:nvPr/>
          </p:nvCxnSpPr>
          <p:spPr>
            <a:xfrm>
              <a:off x="620381" y="3233324"/>
              <a:ext cx="289452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21 Conector recto"/>
            <p:cNvCxnSpPr/>
            <p:nvPr/>
          </p:nvCxnSpPr>
          <p:spPr>
            <a:xfrm>
              <a:off x="8370924" y="3238404"/>
              <a:ext cx="3310255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72 Flecha derecha"/>
            <p:cNvSpPr/>
            <p:nvPr/>
          </p:nvSpPr>
          <p:spPr>
            <a:xfrm>
              <a:off x="3505991" y="2779459"/>
              <a:ext cx="504926" cy="43053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7" name="72 Flecha derecha"/>
            <p:cNvSpPr/>
            <p:nvPr/>
          </p:nvSpPr>
          <p:spPr>
            <a:xfrm>
              <a:off x="7851397" y="2727040"/>
              <a:ext cx="504926" cy="43053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696926" y="4072200"/>
            <a:ext cx="2603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Resultados del seguimiento y medición </a:t>
            </a:r>
            <a:endParaRPr 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de auditorías </a:t>
            </a:r>
            <a:endParaRPr 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de la revisión por la Dirección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716191" y="3485382"/>
            <a:ext cx="2548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Implementar y desarrollar las Acciones de Mejoramiento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8800179" y="4373747"/>
            <a:ext cx="2485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Planes de mejoramiento</a:t>
            </a:r>
          </a:p>
        </p:txBody>
      </p:sp>
    </p:spTree>
    <p:extLst>
      <p:ext uri="{BB962C8B-B14F-4D97-AF65-F5344CB8AC3E}">
        <p14:creationId xmlns:p14="http://schemas.microsoft.com/office/powerpoint/2010/main" val="3031340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2 [Modo de compatibilidad]" id="{2C671D90-B7F4-4B5C-9B2F-716BB6E82465}" vid="{8CF7DCE3-51B1-4134-A491-3BE5723367B4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Presentación2</Template>
  <TotalTime>2996</TotalTime>
  <Words>668</Words>
  <Application>Microsoft Office PowerPoint</Application>
  <PresentationFormat>Personalizado</PresentationFormat>
  <Paragraphs>208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Diseño personalizado</vt:lpstr>
      <vt:lpstr>Presentación de PowerPoint</vt:lpstr>
      <vt:lpstr>Caracterización de procesos a partir de PHVA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unicauca</dc:creator>
  <cp:lastModifiedBy>USUARIOPC</cp:lastModifiedBy>
  <cp:revision>85</cp:revision>
  <dcterms:created xsi:type="dcterms:W3CDTF">2019-01-31T18:33:24Z</dcterms:created>
  <dcterms:modified xsi:type="dcterms:W3CDTF">2020-05-13T15:07:43Z</dcterms:modified>
</cp:coreProperties>
</file>