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  <p:sldMasterId id="2147483678" r:id="rId3"/>
  </p:sldMasterIdLst>
  <p:notesMasterIdLst>
    <p:notesMasterId r:id="rId17"/>
  </p:notesMasterIdLst>
  <p:sldIdLst>
    <p:sldId id="263" r:id="rId4"/>
    <p:sldId id="264" r:id="rId5"/>
    <p:sldId id="478" r:id="rId6"/>
    <p:sldId id="570" r:id="rId7"/>
    <p:sldId id="656" r:id="rId8"/>
    <p:sldId id="560" r:id="rId9"/>
    <p:sldId id="259" r:id="rId10"/>
    <p:sldId id="359" r:id="rId11"/>
    <p:sldId id="462" r:id="rId12"/>
    <p:sldId id="549" r:id="rId13"/>
    <p:sldId id="578" r:id="rId14"/>
    <p:sldId id="657" r:id="rId15"/>
    <p:sldId id="266" r:id="rId16"/>
  </p:sldIdLst>
  <p:sldSz cx="12188825" cy="6858000"/>
  <p:notesSz cx="7010400" cy="9296400"/>
  <p:defaultTextStyle>
    <a:defPPr>
      <a:defRPr lang="es-E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A MARCELA CERTUCHE MUNOZ" initials="PMCM" lastIdx="1" clrIdx="0">
    <p:extLst>
      <p:ext uri="{19B8F6BF-5375-455C-9EA6-DF929625EA0E}">
        <p15:presenceInfo xmlns:p15="http://schemas.microsoft.com/office/powerpoint/2012/main" userId="S::pmcertuchem@unadvirtual.edu.co::5d1e61ab-242c-4b73-94d3-b48b9e8eb8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120"/>
    <a:srgbClr val="8DF47C"/>
    <a:srgbClr val="FF3399"/>
    <a:srgbClr val="FDFAD7"/>
    <a:srgbClr val="E1F67A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 autoAdjust="0"/>
    <p:restoredTop sz="96404" autoAdjust="0"/>
  </p:normalViewPr>
  <p:slideViewPr>
    <p:cSldViewPr snapToGrid="0" snapToObjects="1" showGuides="1">
      <p:cViewPr varScale="1">
        <p:scale>
          <a:sx n="111" d="100"/>
          <a:sy n="111" d="100"/>
        </p:scale>
        <p:origin x="786" y="96"/>
      </p:cViewPr>
      <p:guideLst>
        <p:guide orient="horz" pos="2160"/>
        <p:guide pos="3862"/>
      </p:guideLst>
    </p:cSldViewPr>
  </p:slideViewPr>
  <p:outlineViewPr>
    <p:cViewPr>
      <p:scale>
        <a:sx n="33" d="100"/>
        <a:sy n="33" d="100"/>
      </p:scale>
      <p:origin x="0" y="-2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r">
              <a:defRPr sz="1200"/>
            </a:lvl1pPr>
          </a:lstStyle>
          <a:p>
            <a:fld id="{1EDF4F9F-65A8-44D8-A129-7A5910918137}" type="datetimeFigureOut">
              <a:rPr lang="es-CO" smtClean="0"/>
              <a:t>17/04/2024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8" tIns="46584" rIns="93168" bIns="46584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8" tIns="46584" rIns="93168" bIns="46584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r">
              <a:defRPr sz="1200"/>
            </a:lvl1pPr>
          </a:lstStyle>
          <a:p>
            <a:fld id="{03FE3CE9-31CB-4EC7-9482-267E804629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2399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s-MX" b="0" i="0" dirty="0">
                <a:solidFill>
                  <a:srgbClr val="374151"/>
                </a:solidFill>
                <a:effectLst/>
                <a:latin typeface="Söhne"/>
              </a:rPr>
              <a:t>Video: cadena de eventos: https://www.youtube.com/watch?v=Rerwll__rGI&amp;ab_channel=XpanssionKSTL </a:t>
            </a:r>
          </a:p>
          <a:p>
            <a:pPr algn="l"/>
            <a:endParaRPr lang="es-MX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endParaRPr lang="es-MX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endParaRPr lang="es-MX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endParaRPr lang="es-MX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endParaRPr lang="es-MX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endParaRPr lang="es-MX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s-MX" b="0" i="0" dirty="0">
                <a:solidFill>
                  <a:srgbClr val="374151"/>
                </a:solidFill>
                <a:effectLst/>
                <a:latin typeface="Söhne"/>
              </a:rPr>
              <a:t>La norma ISO 9001:2015 establece los requisitos para un sistema de gestión de calidad efectivo en una organización. Se centra en la importancia de identificar y controlar los procesos que afectan la calidad de los productos y servicios de una organización. La norma busca establecer un enfoque sistemático y basado en evidencia para la gestión de calidad, con el objetivo de mejorar continuamente el desempeño de la organización.</a:t>
            </a:r>
          </a:p>
          <a:p>
            <a:pPr algn="l"/>
            <a:r>
              <a:rPr lang="es-MX" b="0" i="0" dirty="0">
                <a:solidFill>
                  <a:srgbClr val="374151"/>
                </a:solidFill>
                <a:effectLst/>
                <a:latin typeface="Söhne"/>
              </a:rPr>
              <a:t>El efecto mariposa, por otro lado, se refiere a la idea de que pequeños cambios en un sistema pueden tener efectos amplificados e impredecibles en el futuro. En el contexto de la gestión de calidad, esto implica que pequeñas mejoras o cambios en los procesos y prácticas de una organización pueden tener un impacto significativo en la calidad general de los productos o servicios que ofrece.</a:t>
            </a:r>
          </a:p>
          <a:p>
            <a:pPr algn="l"/>
            <a:r>
              <a:rPr lang="es-MX" b="0" i="0" dirty="0">
                <a:solidFill>
                  <a:srgbClr val="374151"/>
                </a:solidFill>
                <a:effectLst/>
                <a:latin typeface="Söhne"/>
              </a:rPr>
              <a:t>Ambos conceptos comparten la idea de que pequeños cambios pueden tener efectos significativos y de largo alcance. La norma ISO 9001:2015 fomenta la mejora continua y el enfoque en la eficacia y la eficiencia de los procesos, lo cual puede alinearse con la noción de que pequeñas acciones pueden tener un impacto significativo en la calidad y el rendimiento general de una organización.</a:t>
            </a:r>
          </a:p>
          <a:p>
            <a:pPr algn="l"/>
            <a:r>
              <a:rPr lang="es-MX" b="0" i="0" dirty="0">
                <a:solidFill>
                  <a:srgbClr val="374151"/>
                </a:solidFill>
                <a:effectLst/>
                <a:latin typeface="Söhne"/>
              </a:rPr>
              <a:t>Si bien la relación entre la ISO 9001:2015 y el efecto mariposa es principalmente conceptual, se podría argumentar que el enfoque en la mejora continua y la atención a los detalles en la gestión de calidad pueden tener un efecto acumulativo y generar resultados significativos a lo largo del tiempo.</a:t>
            </a:r>
          </a:p>
          <a:p>
            <a:pPr algn="l"/>
            <a:endParaRPr lang="es-MX" b="0" i="0" dirty="0">
              <a:solidFill>
                <a:srgbClr val="374151"/>
              </a:solidFill>
              <a:effectLst/>
              <a:latin typeface="Söhne"/>
            </a:endParaRP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FE3CE9-31CB-4EC7-9482-267E80462945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6992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8:notes"/>
          <p:cNvSpPr txBox="1">
            <a:spLocks noGrp="1"/>
          </p:cNvSpPr>
          <p:nvPr>
            <p:ph type="body" idx="1"/>
          </p:nvPr>
        </p:nvSpPr>
        <p:spPr>
          <a:xfrm>
            <a:off x="701359" y="4417298"/>
            <a:ext cx="5610860" cy="4184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90" tIns="93190" rIns="93190" bIns="93190" anchor="t" anchorCtr="0">
            <a:noAutofit/>
          </a:bodyPr>
          <a:lstStyle/>
          <a:p>
            <a:pPr>
              <a:buSzPts val="1100"/>
            </a:pPr>
            <a:endParaRPr dirty="0"/>
          </a:p>
        </p:txBody>
      </p:sp>
      <p:sp>
        <p:nvSpPr>
          <p:cNvPr id="167" name="Google Shape;16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i="1" dirty="0"/>
              <a:t>“</a:t>
            </a:r>
            <a:r>
              <a:rPr lang="es-MX" b="1" i="1" dirty="0"/>
              <a:t>Calidad: </a:t>
            </a:r>
            <a:r>
              <a:rPr lang="es-MX" i="1" dirty="0"/>
              <a:t>grado en el que un conjunto de características inherentes a un objeto (producto, servicio, proceso, persona, organización, sistema o recurso) cumple con los requisitos.”</a:t>
            </a:r>
            <a:br>
              <a:rPr lang="es-MX" dirty="0"/>
            </a:br>
            <a:r>
              <a:rPr lang="es-MX" dirty="0"/>
              <a:t> 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FE3CE9-31CB-4EC7-9482-267E80462945}" type="slidenum">
              <a:rPr lang="es-CO" smtClean="0"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438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C1FD6-F879-4730-B35A-A461E39AF201}" type="datetimeFigureOut">
              <a:rPr lang="es-ES"/>
              <a:pPr>
                <a:defRPr/>
              </a:pPr>
              <a:t>17/04/2024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0CB56-E864-4FE3-8732-3DB91219052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191111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C1948-4ADF-4185-8F85-C13A61A63074}" type="datetimeFigureOut">
              <a:rPr lang="es-ES"/>
              <a:pPr>
                <a:defRPr/>
              </a:pPr>
              <a:t>17/04/2024</a:t>
            </a:fld>
            <a:endParaRPr lang="es-ES" dirty="0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1F139-8BFC-465D-94C3-95777973D32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3219203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20C19-361D-4451-AD85-6A7E4B124CCE}" type="datetimeFigureOut">
              <a:rPr lang="es-ES"/>
              <a:pPr>
                <a:defRPr/>
              </a:pPr>
              <a:t>17/04/2024</a:t>
            </a:fld>
            <a:endParaRPr lang="es-ES" dirty="0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77A5D-5DAD-4765-BC2E-5507ADF463F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67380800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22A76-281D-467A-A8F2-41AAE871E543}" type="datetimeFigureOut">
              <a:rPr lang="es-ES"/>
              <a:pPr>
                <a:defRPr/>
              </a:pPr>
              <a:t>17/04/2024</a:t>
            </a:fld>
            <a:endParaRPr lang="es-ES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89DA1-7F0D-4487-923C-A5630D6DFAB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5572194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C2E5D-F067-4230-9F4F-2664F43D18E9}" type="datetimeFigureOut">
              <a:rPr lang="es-ES"/>
              <a:pPr>
                <a:defRPr/>
              </a:pPr>
              <a:t>17/04/2024</a:t>
            </a:fld>
            <a:endParaRPr lang="es-ES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62E66-79E1-4DBC-904B-E8177F4EC19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1891436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67157-5BAE-4197-9E31-B6E6017EB25F}" type="datetimeFigureOut">
              <a:rPr lang="es-ES"/>
              <a:pPr>
                <a:defRPr/>
              </a:pPr>
              <a:t>17/04/2024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96AA6-DBE9-4E9A-B795-312CF9A2A3A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184116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DC6D-0167-3A4F-A6F0-379DDECBCE93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2BAFD-ABC1-694F-ABD7-371A5080450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319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082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082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12CE-1445-4419-993C-18257D880BF3}" type="datetimeFigureOut">
              <a:rPr lang="es-CO" smtClean="0"/>
              <a:t>17/04/2024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23A6-248A-4BE0-81BB-EB4A5B5238F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27384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12CE-1445-4419-993C-18257D880BF3}" type="datetimeFigureOut">
              <a:rPr lang="es-CO" smtClean="0"/>
              <a:t>17/04/2024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23A6-248A-4BE0-81BB-EB4A5B5238F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299842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24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24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12CE-1445-4419-993C-18257D880BF3}" type="datetimeFigureOut">
              <a:rPr lang="es-CO" smtClean="0"/>
              <a:t>17/04/2024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23A6-248A-4BE0-81BB-EB4A5B5238F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22499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0013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0613" y="1825625"/>
            <a:ext cx="5180012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12CE-1445-4419-993C-18257D880BF3}" type="datetimeFigureOut">
              <a:rPr lang="es-CO" smtClean="0"/>
              <a:t>17/04/2024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23A6-248A-4BE0-81BB-EB4A5B5238F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1574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21A4B-3E31-4733-8105-81898195E6F9}" type="datetimeFigureOut">
              <a:rPr lang="es-ES"/>
              <a:pPr>
                <a:defRPr/>
              </a:pPr>
              <a:t>17/04/2024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DE42E-0A54-479A-ADE7-6AADD6268C5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3"/>
          </p:nvPr>
        </p:nvSpPr>
        <p:spPr>
          <a:xfrm>
            <a:off x="550863" y="906463"/>
            <a:ext cx="914400" cy="9144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4811573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24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6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620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0613" y="1681163"/>
            <a:ext cx="5181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0613" y="2505075"/>
            <a:ext cx="518160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12CE-1445-4419-993C-18257D880BF3}" type="datetimeFigureOut">
              <a:rPr lang="es-CO" smtClean="0"/>
              <a:t>17/04/2024</a:t>
            </a:fld>
            <a:endParaRPr lang="es-CO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23A6-248A-4BE0-81BB-EB4A5B5238F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334631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12CE-1445-4419-993C-18257D880BF3}" type="datetimeFigureOut">
              <a:rPr lang="es-CO" smtClean="0"/>
              <a:t>17/04/2024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23A6-248A-4BE0-81BB-EB4A5B5238F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5232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12CE-1445-4419-993C-18257D880BF3}" type="datetimeFigureOut">
              <a:rPr lang="es-CO" smtClean="0"/>
              <a:t>17/04/2024</a:t>
            </a:fld>
            <a:endParaRPr lang="es-CO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23A6-248A-4BE0-81BB-EB4A5B5238F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998229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06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1600" y="987425"/>
            <a:ext cx="61706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06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12CE-1445-4419-993C-18257D880BF3}" type="datetimeFigureOut">
              <a:rPr lang="es-CO" smtClean="0"/>
              <a:t>17/04/2024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23A6-248A-4BE0-81BB-EB4A5B5238F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502019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06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1600" y="987425"/>
            <a:ext cx="61706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06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12CE-1445-4419-993C-18257D880BF3}" type="datetimeFigureOut">
              <a:rPr lang="es-CO" smtClean="0"/>
              <a:t>17/04/2024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23A6-248A-4BE0-81BB-EB4A5B5238F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022525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12CE-1445-4419-993C-18257D880BF3}" type="datetimeFigureOut">
              <a:rPr lang="es-CO" smtClean="0"/>
              <a:t>17/04/2024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23A6-248A-4BE0-81BB-EB4A5B5238F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439907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3313" y="365125"/>
            <a:ext cx="2627312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2713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12CE-1445-4419-993C-18257D880BF3}" type="datetimeFigureOut">
              <a:rPr lang="es-CO" smtClean="0"/>
              <a:t>17/04/2024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23A6-248A-4BE0-81BB-EB4A5B5238F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352412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98674-4A7C-4D21-988F-98DC13B60872}" type="datetimeFigureOut">
              <a:rPr lang="es-CO" smtClean="0"/>
              <a:t>17/04/2024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DE1D-534B-4A12-9EDB-0514CF966D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5303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98674-4A7C-4D21-988F-98DC13B60872}" type="datetimeFigureOut">
              <a:rPr lang="es-CO" smtClean="0"/>
              <a:t>17/04/2024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DE1D-534B-4A12-9EDB-0514CF966D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95878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98674-4A7C-4D21-988F-98DC13B60872}" type="datetimeFigureOut">
              <a:rPr lang="es-CO" smtClean="0"/>
              <a:t>17/04/2024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DE1D-534B-4A12-9EDB-0514CF966D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993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76A7BF-3D53-4C69-A0FF-FAD6D95460F2}" type="datetimeFigureOut">
              <a:rPr lang="es-ES" smtClean="0"/>
              <a:pPr>
                <a:defRPr/>
              </a:pPr>
              <a:t>17/04/2024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F1E41-832C-4866-B771-45A69789FF90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5832113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98674-4A7C-4D21-988F-98DC13B60872}" type="datetimeFigureOut">
              <a:rPr lang="es-CO" smtClean="0"/>
              <a:t>17/04/2024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DE1D-534B-4A12-9EDB-0514CF966D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10991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98674-4A7C-4D21-988F-98DC13B60872}" type="datetimeFigureOut">
              <a:rPr lang="es-CO" smtClean="0"/>
              <a:t>17/04/2024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DE1D-534B-4A12-9EDB-0514CF966D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90757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98674-4A7C-4D21-988F-98DC13B60872}" type="datetimeFigureOut">
              <a:rPr lang="es-CO" smtClean="0"/>
              <a:t>17/04/2024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DE1D-534B-4A12-9EDB-0514CF966D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32412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98674-4A7C-4D21-988F-98DC13B60872}" type="datetimeFigureOut">
              <a:rPr lang="es-CO" smtClean="0"/>
              <a:t>17/04/2024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DE1D-534B-4A12-9EDB-0514CF966D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72107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98674-4A7C-4D21-988F-98DC13B60872}" type="datetimeFigureOut">
              <a:rPr lang="es-CO" smtClean="0"/>
              <a:t>17/04/2024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DE1D-534B-4A12-9EDB-0514CF966D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14884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98674-4A7C-4D21-988F-98DC13B60872}" type="datetimeFigureOut">
              <a:rPr lang="es-CO" smtClean="0"/>
              <a:t>17/04/2024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DE1D-534B-4A12-9EDB-0514CF966D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583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98674-4A7C-4D21-988F-98DC13B60872}" type="datetimeFigureOut">
              <a:rPr lang="es-CO" smtClean="0"/>
              <a:t>17/04/2024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DE1D-534B-4A12-9EDB-0514CF966D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36676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98674-4A7C-4D21-988F-98DC13B60872}" type="datetimeFigureOut">
              <a:rPr lang="es-CO" smtClean="0"/>
              <a:t>17/04/2024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DE1D-534B-4A12-9EDB-0514CF966D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124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76A7BF-3D53-4C69-A0FF-FAD6D95460F2}" type="datetimeFigureOut">
              <a:rPr lang="es-ES" smtClean="0"/>
              <a:pPr>
                <a:defRPr/>
              </a:pPr>
              <a:t>17/04/2024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F1E41-832C-4866-B771-45A69789FF90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115244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76A7BF-3D53-4C69-A0FF-FAD6D95460F2}" type="datetimeFigureOut">
              <a:rPr lang="es-ES" smtClean="0"/>
              <a:pPr>
                <a:defRPr/>
              </a:pPr>
              <a:t>17/04/2024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F1E41-832C-4866-B771-45A69789FF90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406344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76A7BF-3D53-4C69-A0FF-FAD6D95460F2}" type="datetimeFigureOut">
              <a:rPr lang="es-ES" smtClean="0"/>
              <a:pPr>
                <a:defRPr/>
              </a:pPr>
              <a:t>17/04/2024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F1E41-832C-4866-B771-45A69789FF90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995781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B38D8-33FB-4642-B5F4-567A1FA9A326}" type="datetimeFigureOut">
              <a:rPr lang="es-ES"/>
              <a:pPr>
                <a:defRPr/>
              </a:pPr>
              <a:t>17/04/2024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37285-5C68-4E02-B350-268BCEE8DA1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06116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12589" y="1600201"/>
            <a:ext cx="72096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225341" y="1600201"/>
            <a:ext cx="720960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343C9-7DEB-428B-B8FB-53016A5F2133}" type="datetimeFigureOut">
              <a:rPr lang="es-ES"/>
              <a:pPr>
                <a:defRPr/>
              </a:pPr>
              <a:t>17/04/2024</a:t>
            </a:fld>
            <a:endParaRPr lang="es-ES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FA1AF-2A6B-41F3-8F7F-47381C70694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96498366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A201E-AEFC-417E-BD87-8AC6046DBE08}" type="datetimeFigureOut">
              <a:rPr lang="es-ES"/>
              <a:pPr>
                <a:defRPr/>
              </a:pPr>
              <a:t>17/04/2024</a:t>
            </a:fld>
            <a:endParaRPr lang="es-ES" dirty="0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75783-D665-4269-869C-42B280E6B32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1837780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696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O"/>
              <a:t>Clic para editar título</a:t>
            </a:r>
            <a:endParaRPr lang="es-ES" altLang="es-CO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696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O"/>
              <a:t>Haga clic para modificar el estilo de texto del patrón</a:t>
            </a:r>
          </a:p>
          <a:p>
            <a:pPr lvl="1"/>
            <a:r>
              <a:rPr lang="es-ES_tradnl" altLang="es-CO"/>
              <a:t>Segundo nivel</a:t>
            </a:r>
          </a:p>
          <a:p>
            <a:pPr lvl="2"/>
            <a:r>
              <a:rPr lang="es-ES_tradnl" altLang="es-CO"/>
              <a:t>Tercer nivel</a:t>
            </a:r>
          </a:p>
          <a:p>
            <a:pPr lvl="3"/>
            <a:r>
              <a:rPr lang="es-ES_tradnl" altLang="es-CO"/>
              <a:t>Cuarto nivel</a:t>
            </a:r>
          </a:p>
          <a:p>
            <a:pPr lvl="4"/>
            <a:r>
              <a:rPr lang="es-ES_tradnl" altLang="es-CO"/>
              <a:t>Quinto nivel</a:t>
            </a:r>
            <a:endParaRPr lang="es-ES" alt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3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76A7BF-3D53-4C69-A0FF-FAD6D95460F2}" type="datetimeFigureOut">
              <a:rPr lang="es-ES"/>
              <a:pPr>
                <a:defRPr/>
              </a:pPr>
              <a:t>17/04/2024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4013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3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2F1E41-832C-4866-B771-45A69789FF9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4" r:id="rId3"/>
    <p:sldLayoutId id="2147483675" r:id="rId4"/>
    <p:sldLayoutId id="2147483673" r:id="rId5"/>
    <p:sldLayoutId id="214748366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76" r:id="rId15"/>
  </p:sldLayoutIdLst>
  <p:transition spd="slow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24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24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16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512CE-1445-4419-993C-18257D880BF3}" type="datetimeFigureOut">
              <a:rPr lang="es-CO" smtClean="0"/>
              <a:t>17/04/2024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7013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09013" y="6356350"/>
            <a:ext cx="2741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023A6-248A-4BE0-81BB-EB4A5B5238F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3435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98674-4A7C-4D21-988F-98DC13B60872}" type="datetimeFigureOut">
              <a:rPr lang="es-CO" smtClean="0"/>
              <a:t>17/04/2024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BDE1D-534B-4A12-9EDB-0514CF966D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054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7744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374;p21"/>
          <p:cNvSpPr txBox="1"/>
          <p:nvPr/>
        </p:nvSpPr>
        <p:spPr>
          <a:xfrm>
            <a:off x="331927" y="1663740"/>
            <a:ext cx="2861716" cy="842408"/>
          </a:xfrm>
          <a:prstGeom prst="rect">
            <a:avLst/>
          </a:prstGeom>
          <a:solidFill>
            <a:srgbClr val="FBD4B4"/>
          </a:solidFill>
          <a:ln w="381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632423">
                <a:alpha val="4941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s-CO" sz="1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ENTRADAS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O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pueden tomar las salidas del </a:t>
            </a:r>
            <a:r>
              <a:rPr lang="es-CO"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HACER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375;p21"/>
          <p:cNvSpPr txBox="1"/>
          <p:nvPr/>
        </p:nvSpPr>
        <p:spPr>
          <a:xfrm>
            <a:off x="8492615" y="1663740"/>
            <a:ext cx="3310199" cy="1016921"/>
          </a:xfrm>
          <a:prstGeom prst="rect">
            <a:avLst/>
          </a:prstGeom>
          <a:solidFill>
            <a:srgbClr val="E5B8B7"/>
          </a:solidFill>
          <a:ln w="381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632423">
                <a:alpha val="4941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s-CO" sz="1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SALIDAS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O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Son los resultados del VERIFICAR</a:t>
            </a:r>
            <a:r>
              <a:rPr lang="es-CO"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CO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 que pasan como entradas del AJUSTAR</a:t>
            </a:r>
            <a:r>
              <a:rPr lang="es-CO"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376;p21"/>
          <p:cNvSpPr txBox="1"/>
          <p:nvPr/>
        </p:nvSpPr>
        <p:spPr>
          <a:xfrm>
            <a:off x="4181706" y="79429"/>
            <a:ext cx="3438000" cy="916251"/>
          </a:xfrm>
          <a:prstGeom prst="rect">
            <a:avLst/>
          </a:prstGeom>
          <a:solidFill>
            <a:schemeClr val="accent1"/>
          </a:solidFill>
          <a:ln w="38100" cap="flat" cmpd="sng">
            <a:noFill/>
            <a:prstDash val="solid"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CO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VERIFICAR</a:t>
            </a: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CO" sz="11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Acciones para la evaluación del desempeño y conformidad con base en los indicadores.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CO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O" sz="11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" name="Google Shape;377;p21"/>
          <p:cNvGrpSpPr/>
          <p:nvPr/>
        </p:nvGrpSpPr>
        <p:grpSpPr>
          <a:xfrm>
            <a:off x="331927" y="1913607"/>
            <a:ext cx="11470888" cy="3646930"/>
            <a:chOff x="620381" y="2103129"/>
            <a:chExt cx="10910109" cy="3543108"/>
          </a:xfrm>
        </p:grpSpPr>
        <p:cxnSp>
          <p:nvCxnSpPr>
            <p:cNvPr id="14" name="Google Shape;378;p21"/>
            <p:cNvCxnSpPr/>
            <p:nvPr/>
          </p:nvCxnSpPr>
          <p:spPr>
            <a:xfrm rot="10800000" flipH="1">
              <a:off x="5921044" y="2879337"/>
              <a:ext cx="2473200" cy="276690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379;p21"/>
            <p:cNvCxnSpPr/>
            <p:nvPr/>
          </p:nvCxnSpPr>
          <p:spPr>
            <a:xfrm>
              <a:off x="3514907" y="2799154"/>
              <a:ext cx="2402700" cy="276180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6" name="Google Shape;380;p21"/>
            <p:cNvCxnSpPr/>
            <p:nvPr/>
          </p:nvCxnSpPr>
          <p:spPr>
            <a:xfrm>
              <a:off x="620381" y="2774333"/>
              <a:ext cx="2894400" cy="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381;p21"/>
            <p:cNvCxnSpPr/>
            <p:nvPr/>
          </p:nvCxnSpPr>
          <p:spPr>
            <a:xfrm>
              <a:off x="8370924" y="2922539"/>
              <a:ext cx="3159566" cy="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8" name="Google Shape;382;p21"/>
            <p:cNvSpPr/>
            <p:nvPr/>
          </p:nvSpPr>
          <p:spPr>
            <a:xfrm>
              <a:off x="3578475" y="2103129"/>
              <a:ext cx="504900" cy="4305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285743" marR="0" lvl="0" indent="-171443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383;p21"/>
            <p:cNvSpPr/>
            <p:nvPr/>
          </p:nvSpPr>
          <p:spPr>
            <a:xfrm>
              <a:off x="7899457" y="2232241"/>
              <a:ext cx="504900" cy="4305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285743" marR="0" lvl="0" indent="-171443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" name="Google Shape;384;p21"/>
          <p:cNvSpPr txBox="1"/>
          <p:nvPr/>
        </p:nvSpPr>
        <p:spPr>
          <a:xfrm>
            <a:off x="4053872" y="1031075"/>
            <a:ext cx="3898470" cy="4795567"/>
          </a:xfrm>
          <a:prstGeom prst="rect">
            <a:avLst/>
          </a:prstGeom>
          <a:solidFill>
            <a:srgbClr val="B6DDE7"/>
          </a:solidFill>
          <a:ln w="381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632423">
                <a:alpha val="49411"/>
              </a:srgbClr>
            </a:outerShdw>
          </a:effectLst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228537" marR="0" lvl="0" indent="-1607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None/>
            </a:pP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385;p21"/>
          <p:cNvSpPr txBox="1"/>
          <p:nvPr/>
        </p:nvSpPr>
        <p:spPr>
          <a:xfrm>
            <a:off x="8492616" y="3067163"/>
            <a:ext cx="3310200" cy="2632812"/>
          </a:xfrm>
          <a:prstGeom prst="rect">
            <a:avLst/>
          </a:prstGeom>
          <a:solidFill>
            <a:srgbClr val="E5B8B7"/>
          </a:solidFill>
          <a:ln w="381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632423">
                <a:alpha val="49411"/>
              </a:srgbClr>
            </a:outerShdw>
          </a:effectLst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228537" marR="0" lvl="0" indent="-160782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None/>
            </a:pPr>
            <a:endParaRPr sz="10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386;p21"/>
          <p:cNvSpPr txBox="1"/>
          <p:nvPr/>
        </p:nvSpPr>
        <p:spPr>
          <a:xfrm>
            <a:off x="239527" y="2832991"/>
            <a:ext cx="3580500" cy="3084406"/>
          </a:xfrm>
          <a:prstGeom prst="rect">
            <a:avLst/>
          </a:prstGeom>
          <a:solidFill>
            <a:srgbClr val="E5B8B7"/>
          </a:solidFill>
          <a:ln w="381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632423">
                <a:alpha val="49411"/>
              </a:srgbClr>
            </a:outerShdw>
          </a:effectLst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15875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9222582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401;p24"/>
          <p:cNvSpPr txBox="1"/>
          <p:nvPr/>
        </p:nvSpPr>
        <p:spPr>
          <a:xfrm>
            <a:off x="725389" y="1700564"/>
            <a:ext cx="2619375" cy="845561"/>
          </a:xfrm>
          <a:prstGeom prst="rect">
            <a:avLst/>
          </a:prstGeom>
          <a:solidFill>
            <a:srgbClr val="FBD4B4"/>
          </a:solidFill>
          <a:ln w="381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632423">
                <a:alpha val="4941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s-CO" sz="1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ENTRADAS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O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pueden tomar las salidas del </a:t>
            </a:r>
            <a:r>
              <a:rPr lang="es-CO"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VERIFICAR</a:t>
            </a:r>
            <a:r>
              <a:rPr lang="es-CO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402;p24"/>
          <p:cNvSpPr txBox="1"/>
          <p:nvPr/>
        </p:nvSpPr>
        <p:spPr>
          <a:xfrm>
            <a:off x="8587323" y="1715105"/>
            <a:ext cx="3077105" cy="1051097"/>
          </a:xfrm>
          <a:prstGeom prst="rect">
            <a:avLst/>
          </a:prstGeom>
          <a:solidFill>
            <a:srgbClr val="E5B8B7"/>
          </a:solidFill>
          <a:ln w="381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632423">
                <a:alpha val="4941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s-CO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SALIDA </a:t>
            </a: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s-CO" sz="11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Son los resultados de las actividades de AJUSTAR que cumplen los requisitos a satisfacción con evidencias de mejora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s-CO" sz="9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1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403;p24"/>
          <p:cNvSpPr txBox="1"/>
          <p:nvPr/>
        </p:nvSpPr>
        <p:spPr>
          <a:xfrm>
            <a:off x="4084991" y="534365"/>
            <a:ext cx="3840480" cy="1058807"/>
          </a:xfrm>
          <a:prstGeom prst="rect">
            <a:avLst/>
          </a:prstGeom>
          <a:solidFill>
            <a:srgbClr val="CCC0D9"/>
          </a:solidFill>
          <a:ln w="381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205867">
                <a:alpha val="4941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CO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AJUSTES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O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¿Qué, cómo y cuándo hacerlo?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O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establecen las acciones para introducir modificaciones a lo planeado y el método para alcanzarlas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CO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O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" name="Google Shape;404;p24"/>
          <p:cNvGrpSpPr/>
          <p:nvPr/>
        </p:nvGrpSpPr>
        <p:grpSpPr>
          <a:xfrm>
            <a:off x="708137" y="2503758"/>
            <a:ext cx="11060800" cy="3130925"/>
            <a:chOff x="620381" y="2727040"/>
            <a:chExt cx="11060798" cy="3130926"/>
          </a:xfrm>
        </p:grpSpPr>
        <p:cxnSp>
          <p:nvCxnSpPr>
            <p:cNvPr id="12" name="Google Shape;405;p24"/>
            <p:cNvCxnSpPr/>
            <p:nvPr/>
          </p:nvCxnSpPr>
          <p:spPr>
            <a:xfrm rot="10800000" flipH="1">
              <a:off x="5931157" y="3091084"/>
              <a:ext cx="2473315" cy="2766882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406;p24"/>
            <p:cNvCxnSpPr/>
            <p:nvPr/>
          </p:nvCxnSpPr>
          <p:spPr>
            <a:xfrm>
              <a:off x="3514907" y="3014884"/>
              <a:ext cx="2402569" cy="2761802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407;p24"/>
            <p:cNvCxnSpPr/>
            <p:nvPr/>
          </p:nvCxnSpPr>
          <p:spPr>
            <a:xfrm>
              <a:off x="620381" y="2989484"/>
              <a:ext cx="2894526" cy="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408;p24"/>
            <p:cNvCxnSpPr/>
            <p:nvPr/>
          </p:nvCxnSpPr>
          <p:spPr>
            <a:xfrm>
              <a:off x="8370924" y="3045364"/>
              <a:ext cx="3310255" cy="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6" name="Google Shape;409;p24"/>
            <p:cNvSpPr/>
            <p:nvPr/>
          </p:nvSpPr>
          <p:spPr>
            <a:xfrm>
              <a:off x="3578475" y="2769407"/>
              <a:ext cx="504926" cy="43053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410;p24"/>
            <p:cNvSpPr/>
            <p:nvPr/>
          </p:nvSpPr>
          <p:spPr>
            <a:xfrm>
              <a:off x="7657085" y="2727040"/>
              <a:ext cx="504926" cy="43053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" name="Google Shape;411;p24"/>
          <p:cNvSpPr txBox="1"/>
          <p:nvPr/>
        </p:nvSpPr>
        <p:spPr>
          <a:xfrm>
            <a:off x="421447" y="2852054"/>
            <a:ext cx="3383280" cy="2782630"/>
          </a:xfrm>
          <a:prstGeom prst="rect">
            <a:avLst/>
          </a:prstGeom>
          <a:solidFill>
            <a:srgbClr val="FBD4B4"/>
          </a:solidFill>
          <a:ln w="381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632423">
                <a:alpha val="4941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537" marR="0" lvl="0" indent="-228537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67"/>
              <a:buFont typeface="Arial"/>
              <a:buChar char="•"/>
            </a:pPr>
            <a:r>
              <a:rPr lang="es-CO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0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412;p24"/>
          <p:cNvSpPr txBox="1"/>
          <p:nvPr/>
        </p:nvSpPr>
        <p:spPr>
          <a:xfrm>
            <a:off x="4406009" y="2256076"/>
            <a:ext cx="3116239" cy="3297327"/>
          </a:xfrm>
          <a:prstGeom prst="rect">
            <a:avLst/>
          </a:prstGeom>
          <a:solidFill>
            <a:srgbClr val="B6DDE7"/>
          </a:solidFill>
          <a:ln w="381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632423">
                <a:alpha val="4941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46" marR="0" lvl="0" indent="-101596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413;p24"/>
          <p:cNvSpPr txBox="1"/>
          <p:nvPr/>
        </p:nvSpPr>
        <p:spPr>
          <a:xfrm>
            <a:off x="8727080" y="2976656"/>
            <a:ext cx="2797588" cy="2554318"/>
          </a:xfrm>
          <a:prstGeom prst="rect">
            <a:avLst/>
          </a:prstGeom>
          <a:solidFill>
            <a:srgbClr val="E5B8B7"/>
          </a:solidFill>
          <a:ln w="381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632423">
                <a:alpha val="4941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41300" marR="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endParaRPr sz="11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3099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/>
          <p:cNvSpPr/>
          <p:nvPr/>
        </p:nvSpPr>
        <p:spPr>
          <a:xfrm>
            <a:off x="2137145" y="1659285"/>
            <a:ext cx="820156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del documento:</a:t>
            </a:r>
            <a:r>
              <a:rPr lang="es-MX" sz="16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16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Caracterización de Procesos</a:t>
            </a:r>
            <a:endParaRPr lang="es-MX" sz="16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6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Código:</a:t>
            </a:r>
            <a:r>
              <a:rPr lang="es-MX" sz="16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PE-GS-2.2-CA</a:t>
            </a:r>
          </a:p>
          <a:p>
            <a:pPr algn="ctr"/>
            <a:r>
              <a:rPr lang="es-MX" sz="16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Versión nueva:</a:t>
            </a:r>
            <a:r>
              <a:rPr lang="es-MX" sz="16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2</a:t>
            </a:r>
          </a:p>
          <a:p>
            <a:pPr algn="ctr"/>
            <a:r>
              <a:rPr lang="es-MX" sz="1600" b="1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Justificación del cambio: 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Inclusión de indicadores</a:t>
            </a:r>
          </a:p>
          <a:p>
            <a:pPr algn="ctr"/>
            <a:br>
              <a:rPr lang="es-MX" sz="16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16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6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Elaborado por:</a:t>
            </a:r>
            <a:r>
              <a:rPr lang="es-MX" sz="16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 Clara Inés Tobar Tenjo</a:t>
            </a:r>
            <a:endParaRPr lang="es-MX" sz="16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6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Cargo:</a:t>
            </a:r>
            <a:r>
              <a:rPr lang="es-MX" sz="16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Profesional Universitario</a:t>
            </a:r>
            <a:endParaRPr lang="es-MX" sz="16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6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Fecha:</a:t>
            </a:r>
            <a:r>
              <a:rPr lang="es-MX" sz="16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18/01/2024</a:t>
            </a:r>
            <a:endParaRPr lang="es-MX" sz="16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6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6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Revisado y Aprobado por: </a:t>
            </a:r>
            <a:r>
              <a:rPr lang="es-MX" sz="16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Alexander Buendía Astudillo</a:t>
            </a:r>
          </a:p>
          <a:p>
            <a:pPr algn="ctr"/>
            <a:r>
              <a:rPr lang="es-MX" sz="16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Cargo:</a:t>
            </a:r>
            <a:r>
              <a:rPr lang="es-MX" sz="16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Director</a:t>
            </a:r>
            <a:endParaRPr lang="es-MX" sz="160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6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Fecha:</a:t>
            </a:r>
            <a:r>
              <a:rPr lang="es-MX" sz="16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18/01/2024</a:t>
            </a:r>
            <a:endParaRPr lang="es-MX" sz="1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03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8336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35653" y="1998288"/>
            <a:ext cx="10390543" cy="286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5398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CARACTERIZACIÓN DE PROCESOS</a:t>
            </a:r>
          </a:p>
          <a:p>
            <a:pPr algn="ctr"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sz="3599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1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3599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GESTIÓN DE CALIDAD</a:t>
            </a:r>
          </a:p>
        </p:txBody>
      </p:sp>
    </p:spTree>
    <p:extLst>
      <p:ext uri="{BB962C8B-B14F-4D97-AF65-F5344CB8AC3E}">
        <p14:creationId xmlns:p14="http://schemas.microsoft.com/office/powerpoint/2010/main" val="1599124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7574" y="274638"/>
            <a:ext cx="10969625" cy="1143000"/>
          </a:xfrm>
        </p:spPr>
        <p:txBody>
          <a:bodyPr/>
          <a:lstStyle/>
          <a:p>
            <a:r>
              <a:rPr lang="es-CO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478972" y="1705970"/>
            <a:ext cx="10969625" cy="200622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Caracterización de procesos a partir del ciclo del Planear, Hacer, Verificar y Ajustar</a:t>
            </a:r>
          </a:p>
          <a:p>
            <a:r>
              <a:rPr lang="es-CO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(PHVA)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2297638" y="4246346"/>
            <a:ext cx="7504388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Caracterización Proceso de:</a:t>
            </a:r>
          </a:p>
          <a:p>
            <a:r>
              <a:rPr lang="es-CO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xxxx</a:t>
            </a:r>
            <a:r>
              <a:rPr lang="es-CO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xxx</a:t>
            </a:r>
          </a:p>
        </p:txBody>
      </p:sp>
    </p:spTree>
    <p:extLst>
      <p:ext uri="{BB962C8B-B14F-4D97-AF65-F5344CB8AC3E}">
        <p14:creationId xmlns:p14="http://schemas.microsoft.com/office/powerpoint/2010/main" val="50396243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968484" y="1147848"/>
            <a:ext cx="9458404" cy="969957"/>
            <a:chOff x="1214651" y="1321297"/>
            <a:chExt cx="8480021" cy="969957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7902958" y="1329552"/>
              <a:ext cx="1791714" cy="94805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5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>
                <a:lnSpc>
                  <a:spcPct val="115000"/>
                </a:lnSpc>
                <a:spcBef>
                  <a:spcPts val="200"/>
                </a:spcBef>
                <a:spcAft>
                  <a:spcPts val="600"/>
                </a:spcAft>
              </a:pPr>
              <a:r>
                <a:rPr lang="es-CO" sz="1400" dirty="0" err="1">
                  <a:latin typeface="Arial"/>
                  <a:ea typeface="Calibri"/>
                </a:rPr>
                <a:t>xxxxx</a:t>
              </a:r>
              <a:endParaRPr lang="es-CO" sz="1400" dirty="0">
                <a:effectLst/>
                <a:latin typeface="Arial"/>
                <a:ea typeface="Calibri"/>
              </a:endParaRP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3798623" y="1329551"/>
              <a:ext cx="3107073" cy="94805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5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>
                <a:lnSpc>
                  <a:spcPct val="115000"/>
                </a:lnSpc>
                <a:spcBef>
                  <a:spcPts val="200"/>
                </a:spcBef>
                <a:spcAft>
                  <a:spcPts val="600"/>
                </a:spcAft>
              </a:pPr>
              <a:r>
                <a:rPr lang="es-CO" sz="1400" dirty="0" err="1">
                  <a:latin typeface="Arial"/>
                  <a:ea typeface="Calibri"/>
                </a:rPr>
                <a:t>xxxxx</a:t>
              </a:r>
              <a:endParaRPr lang="es-CO" sz="1400" dirty="0">
                <a:latin typeface="Arial"/>
                <a:ea typeface="Calibri"/>
              </a:endParaRP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214651" y="1321297"/>
              <a:ext cx="2583971" cy="95631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2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200"/>
                </a:spcBef>
                <a:spcAft>
                  <a:spcPts val="600"/>
                </a:spcAft>
              </a:pPr>
              <a:r>
                <a:rPr lang="es-CO" sz="1400" b="1" dirty="0">
                  <a:effectLst/>
                  <a:latin typeface="Arial"/>
                  <a:ea typeface="Calibri"/>
                </a:rPr>
                <a:t> NOMBRE DEL PROCESO:</a:t>
              </a:r>
              <a:endParaRPr lang="es-CO" sz="1400" dirty="0">
                <a:effectLst/>
                <a:latin typeface="Arial"/>
                <a:ea typeface="Calibri"/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6538615" y="1342563"/>
              <a:ext cx="1364343" cy="94869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2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200"/>
                </a:spcBef>
                <a:spcAft>
                  <a:spcPts val="600"/>
                </a:spcAft>
              </a:pPr>
              <a:r>
                <a:rPr lang="es-CO" sz="1400" b="1" dirty="0">
                  <a:effectLst/>
                  <a:latin typeface="Arial"/>
                  <a:ea typeface="Calibri"/>
                </a:rPr>
                <a:t> TIPO DE PROCESO: </a:t>
              </a:r>
              <a:endParaRPr lang="es-CO" sz="1400" dirty="0">
                <a:effectLst/>
                <a:latin typeface="Arial"/>
                <a:ea typeface="Calibri"/>
              </a:endParaRP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968489" y="2382442"/>
            <a:ext cx="9458404" cy="956312"/>
            <a:chOff x="1214651" y="2531611"/>
            <a:chExt cx="8480021" cy="956312"/>
          </a:xfrm>
        </p:grpSpPr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3798623" y="2531611"/>
              <a:ext cx="5896049" cy="95631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5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s-CO" sz="1400" dirty="0" err="1">
                  <a:effectLst/>
                  <a:latin typeface="Arial"/>
                  <a:ea typeface="Calibri"/>
                </a:rPr>
                <a:t>xxxxx</a:t>
              </a:r>
              <a:endParaRPr lang="es-CO" sz="1400" dirty="0">
                <a:effectLst/>
                <a:latin typeface="Arial"/>
                <a:ea typeface="Calibri"/>
              </a:endParaRP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214651" y="2531612"/>
              <a:ext cx="2583972" cy="95631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2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s-CO" sz="1400" b="1" dirty="0">
                  <a:effectLst/>
                  <a:latin typeface="Arial"/>
                  <a:ea typeface="Calibri"/>
                </a:rPr>
                <a:t> ALCANCE: </a:t>
              </a:r>
              <a:endParaRPr lang="es-CO" sz="1400" dirty="0">
                <a:effectLst/>
                <a:latin typeface="Arial"/>
                <a:ea typeface="Calibri"/>
              </a:endParaRP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968492" y="3532818"/>
            <a:ext cx="9458401" cy="1036207"/>
            <a:chOff x="1214651" y="3716188"/>
            <a:chExt cx="8480018" cy="1036207"/>
          </a:xfrm>
        </p:grpSpPr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1214651" y="3716188"/>
              <a:ext cx="2583972" cy="1029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2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200"/>
                </a:spcBef>
                <a:spcAft>
                  <a:spcPts val="600"/>
                </a:spcAft>
              </a:pPr>
              <a:r>
                <a:rPr lang="es-CO" sz="1400" b="1" dirty="0">
                  <a:effectLst/>
                  <a:latin typeface="Arial"/>
                  <a:ea typeface="Calibri"/>
                </a:rPr>
                <a:t> OBJETIVO </a:t>
              </a:r>
              <a:endParaRPr lang="es-CO" sz="1400" dirty="0">
                <a:effectLst/>
                <a:latin typeface="Arial"/>
                <a:ea typeface="Calibri"/>
              </a:endParaRP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3798622" y="3723059"/>
              <a:ext cx="5896047" cy="102933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5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>
                <a:lnSpc>
                  <a:spcPct val="115000"/>
                </a:lnSpc>
                <a:spcBef>
                  <a:spcPts val="200"/>
                </a:spcBef>
                <a:spcAft>
                  <a:spcPts val="600"/>
                </a:spcAft>
              </a:pPr>
              <a:r>
                <a:rPr lang="es-CO" sz="1400" dirty="0" err="1">
                  <a:latin typeface="Arial"/>
                  <a:ea typeface="Calibri"/>
                </a:rPr>
                <a:t>xxxxx</a:t>
              </a:r>
              <a:endParaRPr lang="es-CO" sz="1400" dirty="0">
                <a:latin typeface="Arial"/>
                <a:ea typeface="Calibri"/>
              </a:endParaRPr>
            </a:p>
          </p:txBody>
        </p:sp>
      </p:grpSp>
      <p:grpSp>
        <p:nvGrpSpPr>
          <p:cNvPr id="21" name="Grupo 20"/>
          <p:cNvGrpSpPr/>
          <p:nvPr/>
        </p:nvGrpSpPr>
        <p:grpSpPr>
          <a:xfrm>
            <a:off x="968489" y="4721289"/>
            <a:ext cx="9458404" cy="1030607"/>
            <a:chOff x="968489" y="4916954"/>
            <a:chExt cx="9458404" cy="1030607"/>
          </a:xfrm>
        </p:grpSpPr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968489" y="4918224"/>
              <a:ext cx="2837101" cy="1029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2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200"/>
                </a:spcBef>
                <a:spcAft>
                  <a:spcPts val="600"/>
                </a:spcAft>
              </a:pPr>
              <a:r>
                <a:rPr lang="es-CO" sz="1200" b="1" dirty="0">
                  <a:effectLst/>
                  <a:latin typeface="Arial"/>
                  <a:ea typeface="Calibri"/>
                </a:rPr>
                <a:t> </a:t>
              </a:r>
              <a:r>
                <a:rPr lang="es-CO" sz="1600" b="1" dirty="0">
                  <a:latin typeface="Arial"/>
                  <a:ea typeface="Calibri"/>
                </a:rPr>
                <a:t>INDICADORES</a:t>
              </a:r>
              <a:r>
                <a:rPr lang="es-CO" sz="1600" b="1" dirty="0">
                  <a:effectLst/>
                  <a:latin typeface="Arial"/>
                  <a:ea typeface="Calibri"/>
                </a:rPr>
                <a:t>:</a:t>
              </a:r>
              <a:endParaRPr lang="es-CO" sz="1600" dirty="0">
                <a:effectLst/>
                <a:latin typeface="Arial"/>
                <a:ea typeface="Calibri"/>
              </a:endParaRP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3850586" y="4916954"/>
              <a:ext cx="4577869" cy="103060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5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s-CO" sz="1400" dirty="0" err="1">
                  <a:latin typeface="Arial"/>
                  <a:ea typeface="Calibri"/>
                </a:rPr>
                <a:t>xxxxx</a:t>
              </a:r>
              <a:endParaRPr lang="es-CO" sz="1400" dirty="0">
                <a:latin typeface="Arial"/>
                <a:ea typeface="Calibri"/>
              </a:endParaRPr>
            </a:p>
          </p:txBody>
        </p: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8428460" y="4918225"/>
              <a:ext cx="1998433" cy="102933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5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>
                <a:lnSpc>
                  <a:spcPct val="115000"/>
                </a:lnSpc>
                <a:spcBef>
                  <a:spcPts val="200"/>
                </a:spcBef>
                <a:spcAft>
                  <a:spcPts val="600"/>
                </a:spcAft>
              </a:pPr>
              <a:r>
                <a:rPr lang="es-CO" sz="1400" dirty="0" err="1">
                  <a:effectLst/>
                  <a:latin typeface="Arial"/>
                  <a:ea typeface="Calibri"/>
                </a:rPr>
                <a:t>xxxxx</a:t>
              </a:r>
              <a:endParaRPr lang="es-CO" sz="1400" dirty="0">
                <a:effectLst/>
                <a:latin typeface="Arial"/>
                <a:ea typeface="Calibri"/>
              </a:endParaRPr>
            </a:p>
          </p:txBody>
        </p:sp>
        <p:sp>
          <p:nvSpPr>
            <p:cNvPr id="27" name="Text Box 11"/>
            <p:cNvSpPr txBox="1">
              <a:spLocks noChangeArrowheads="1"/>
            </p:cNvSpPr>
            <p:nvPr/>
          </p:nvSpPr>
          <p:spPr bwMode="auto">
            <a:xfrm>
              <a:off x="6904993" y="4918225"/>
              <a:ext cx="1521754" cy="1029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2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200"/>
                </a:spcBef>
                <a:spcAft>
                  <a:spcPts val="600"/>
                </a:spcAft>
              </a:pPr>
              <a:r>
                <a:rPr lang="es-CO" sz="1600" b="1" dirty="0">
                  <a:effectLst/>
                  <a:latin typeface="Arial"/>
                  <a:ea typeface="Calibri"/>
                </a:rPr>
                <a:t> RIESGOS</a:t>
              </a:r>
              <a:endParaRPr lang="es-CO" sz="1600" dirty="0">
                <a:effectLst/>
                <a:latin typeface="Arial"/>
                <a:ea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065542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968484" y="1147848"/>
            <a:ext cx="9458408" cy="956310"/>
            <a:chOff x="968484" y="1147848"/>
            <a:chExt cx="9458408" cy="956310"/>
          </a:xfrm>
        </p:grpSpPr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3850581" y="1156102"/>
              <a:ext cx="6576311" cy="94805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5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>
                <a:lnSpc>
                  <a:spcPct val="115000"/>
                </a:lnSpc>
                <a:spcBef>
                  <a:spcPts val="200"/>
                </a:spcBef>
                <a:spcAft>
                  <a:spcPts val="600"/>
                </a:spcAft>
              </a:pPr>
              <a:r>
                <a:rPr lang="es-CO" sz="1400" dirty="0" err="1">
                  <a:latin typeface="Arial"/>
                  <a:ea typeface="Calibri"/>
                </a:rPr>
                <a:t>xxxxx</a:t>
              </a:r>
              <a:endParaRPr lang="es-CO" sz="1400" dirty="0">
                <a:latin typeface="Arial"/>
                <a:ea typeface="Calibri"/>
              </a:endParaRP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968484" y="1147848"/>
              <a:ext cx="2882097" cy="95631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2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200"/>
                </a:spcBef>
                <a:spcAft>
                  <a:spcPts val="600"/>
                </a:spcAft>
              </a:pPr>
              <a:r>
                <a:rPr lang="es-CO" sz="1400" b="1" dirty="0">
                  <a:effectLst/>
                  <a:latin typeface="Arial"/>
                  <a:ea typeface="Calibri"/>
                </a:rPr>
                <a:t> TALENTO HUMANO:</a:t>
              </a:r>
              <a:endParaRPr lang="es-CO" sz="1400" dirty="0">
                <a:effectLst/>
                <a:latin typeface="Arial"/>
                <a:ea typeface="Calibri"/>
              </a:endParaRP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968489" y="2382442"/>
            <a:ext cx="9458404" cy="956312"/>
            <a:chOff x="1214651" y="2531611"/>
            <a:chExt cx="8480021" cy="956312"/>
          </a:xfrm>
        </p:grpSpPr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3798623" y="2531611"/>
              <a:ext cx="5896049" cy="95631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5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s-CO" sz="1400" dirty="0" err="1">
                  <a:effectLst/>
                  <a:latin typeface="Arial"/>
                  <a:ea typeface="Calibri"/>
                </a:rPr>
                <a:t>xxxxx</a:t>
              </a:r>
              <a:endParaRPr lang="es-CO" sz="1400" dirty="0">
                <a:effectLst/>
                <a:latin typeface="Arial"/>
                <a:ea typeface="Calibri"/>
              </a:endParaRP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214651" y="2531612"/>
              <a:ext cx="2583972" cy="95631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2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s-CO" sz="1400" b="1" dirty="0">
                  <a:effectLst/>
                  <a:latin typeface="Arial"/>
                  <a:ea typeface="Calibri"/>
                </a:rPr>
                <a:t> DOCUMENTOS RELACIONADOS</a:t>
              </a:r>
              <a:endParaRPr lang="es-CO" sz="1400" dirty="0">
                <a:effectLst/>
                <a:latin typeface="Arial"/>
                <a:ea typeface="Calibri"/>
              </a:endParaRP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968488" y="3567019"/>
            <a:ext cx="9458407" cy="1036207"/>
            <a:chOff x="1214651" y="3716188"/>
            <a:chExt cx="8480023" cy="1036207"/>
          </a:xfrm>
        </p:grpSpPr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1214651" y="3716188"/>
              <a:ext cx="2583972" cy="1029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2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200"/>
                </a:spcBef>
                <a:spcAft>
                  <a:spcPts val="600"/>
                </a:spcAft>
              </a:pPr>
              <a:r>
                <a:rPr lang="es-CO" sz="1400" b="1" dirty="0">
                  <a:effectLst/>
                  <a:latin typeface="Arial"/>
                  <a:ea typeface="Calibri"/>
                </a:rPr>
                <a:t> REQUISITOS APLICABLES</a:t>
              </a: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3798627" y="3723059"/>
              <a:ext cx="5896047" cy="102933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5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>
                <a:lnSpc>
                  <a:spcPct val="115000"/>
                </a:lnSpc>
                <a:spcBef>
                  <a:spcPts val="200"/>
                </a:spcBef>
                <a:spcAft>
                  <a:spcPts val="600"/>
                </a:spcAft>
              </a:pPr>
              <a:r>
                <a:rPr lang="es-CO" sz="1400" dirty="0" err="1">
                  <a:latin typeface="Arial"/>
                  <a:ea typeface="Calibri"/>
                </a:rPr>
                <a:t>xxxxx</a:t>
              </a:r>
              <a:endParaRPr lang="es-CO" sz="1400" dirty="0">
                <a:latin typeface="Arial"/>
                <a:ea typeface="Calibri"/>
              </a:endParaRPr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968493" y="4801614"/>
            <a:ext cx="9437134" cy="1030606"/>
            <a:chOff x="968489" y="4916954"/>
            <a:chExt cx="9437134" cy="1030606"/>
          </a:xfrm>
        </p:grpSpPr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968489" y="4918224"/>
              <a:ext cx="2837101" cy="102933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2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200"/>
                </a:spcBef>
                <a:spcAft>
                  <a:spcPts val="600"/>
                </a:spcAft>
              </a:pPr>
              <a:r>
                <a:rPr lang="es-CO" sz="1400" b="1" dirty="0">
                  <a:latin typeface="Arial"/>
                  <a:ea typeface="Calibri"/>
                </a:rPr>
                <a:t>OTROS RECURSOS</a:t>
              </a: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3829320" y="4916954"/>
              <a:ext cx="6576303" cy="103060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 cmpd="sng">
              <a:solidFill>
                <a:schemeClr val="lt1">
                  <a:lumMod val="95000"/>
                  <a:lumOff val="0"/>
                </a:schemeClr>
              </a:solidFill>
              <a:prstDash val="solid"/>
              <a:miter lim="800000"/>
              <a:headEnd/>
              <a:tailEnd/>
            </a:ln>
            <a:effectLst>
              <a:outerShdw dist="28398" dir="3806097" algn="ctr" rotWithShape="0">
                <a:schemeClr val="accent5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s-CO" sz="1400" dirty="0" err="1">
                  <a:latin typeface="Arial"/>
                  <a:ea typeface="Calibri"/>
                </a:rPr>
                <a:t>xxxxx</a:t>
              </a:r>
              <a:endParaRPr lang="es-CO" sz="1400" dirty="0">
                <a:latin typeface="Arial"/>
                <a:ea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230016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8" descr="blob:https://web.whatsapp.com/e41573cf-6e11-4da0-8b1f-62b8fd3d210d"/>
          <p:cNvSpPr/>
          <p:nvPr/>
        </p:nvSpPr>
        <p:spPr>
          <a:xfrm>
            <a:off x="157121" y="-112762"/>
            <a:ext cx="304721" cy="304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1" tIns="45688" rIns="91401" bIns="45688" anchor="t" anchorCtr="0">
            <a:noAutofit/>
          </a:bodyPr>
          <a:lstStyle/>
          <a:p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586445" y="533118"/>
            <a:ext cx="7585166" cy="947339"/>
          </a:xfrm>
          <a:prstGeom prst="rect">
            <a:avLst/>
          </a:prstGeom>
          <a:solidFill>
            <a:schemeClr val="accent1"/>
          </a:solidFill>
          <a:ln w="38100" cmpd="sng">
            <a:noFill/>
            <a:prstDash val="solid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Bef>
                <a:spcPts val="200"/>
              </a:spcBef>
              <a:spcAft>
                <a:spcPts val="600"/>
              </a:spcAft>
            </a:pPr>
            <a:r>
              <a:rPr lang="es-CO" sz="2000" b="1" dirty="0">
                <a:effectLst/>
                <a:latin typeface="Arial"/>
                <a:ea typeface="Calibri"/>
              </a:rPr>
              <a:t>CONTEXTO</a:t>
            </a:r>
          </a:p>
          <a:p>
            <a:pPr algn="ctr">
              <a:lnSpc>
                <a:spcPct val="115000"/>
              </a:lnSpc>
              <a:spcBef>
                <a:spcPts val="200"/>
              </a:spcBef>
              <a:spcAft>
                <a:spcPts val="600"/>
              </a:spcAft>
            </a:pPr>
            <a:r>
              <a:rPr lang="es-CO" sz="1100" dirty="0">
                <a:latin typeface="Arial"/>
                <a:ea typeface="Calibri"/>
              </a:rPr>
              <a:t>(Aspectos positivos y negativos que inciden en el proceso)</a:t>
            </a:r>
            <a:r>
              <a:rPr lang="es-CO" sz="1100" dirty="0">
                <a:effectLst/>
                <a:latin typeface="Arial"/>
                <a:ea typeface="Calibri"/>
              </a:rPr>
              <a:t> 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956930" y="2020389"/>
            <a:ext cx="4999733" cy="34834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6109063" y="2020389"/>
            <a:ext cx="5118918" cy="34834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1 CuadroTexto"/>
          <p:cNvSpPr txBox="1"/>
          <p:nvPr/>
        </p:nvSpPr>
        <p:spPr>
          <a:xfrm>
            <a:off x="1227956" y="2166583"/>
            <a:ext cx="429064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POSITIVOS</a:t>
            </a:r>
          </a:p>
          <a:p>
            <a:endParaRPr lang="es-CO" sz="300" dirty="0"/>
          </a:p>
          <a:p>
            <a:pPr lvl="0"/>
            <a:endParaRPr lang="es-CO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sz="1400" dirty="0"/>
              <a:t>XXXX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sz="1400" dirty="0"/>
              <a:t>XXXX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sz="1400" dirty="0"/>
              <a:t>XXXX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sz="1400" dirty="0"/>
              <a:t>XXXX</a:t>
            </a:r>
          </a:p>
        </p:txBody>
      </p:sp>
      <p:sp>
        <p:nvSpPr>
          <p:cNvPr id="11" name="2 CuadroTexto"/>
          <p:cNvSpPr txBox="1"/>
          <p:nvPr/>
        </p:nvSpPr>
        <p:spPr>
          <a:xfrm>
            <a:off x="6227689" y="2166583"/>
            <a:ext cx="440983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NEGATIVOS</a:t>
            </a:r>
          </a:p>
          <a:p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586445" y="533118"/>
            <a:ext cx="7585166" cy="947339"/>
          </a:xfrm>
          <a:prstGeom prst="rect">
            <a:avLst/>
          </a:prstGeom>
          <a:solidFill>
            <a:schemeClr val="accent1"/>
          </a:solidFill>
          <a:ln w="38100" cmpd="sng">
            <a:noFill/>
            <a:prstDash val="solid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Bef>
                <a:spcPts val="200"/>
              </a:spcBef>
              <a:spcAft>
                <a:spcPts val="600"/>
              </a:spcAft>
            </a:pPr>
            <a:r>
              <a:rPr lang="es-CO" sz="2000" b="1" dirty="0">
                <a:effectLst/>
                <a:latin typeface="Arial"/>
                <a:ea typeface="Calibri"/>
              </a:rPr>
              <a:t>GRUPOS DE INTERÉS</a:t>
            </a:r>
          </a:p>
          <a:p>
            <a:pPr algn="ctr">
              <a:lnSpc>
                <a:spcPct val="115000"/>
              </a:lnSpc>
              <a:spcBef>
                <a:spcPts val="200"/>
              </a:spcBef>
              <a:spcAft>
                <a:spcPts val="600"/>
              </a:spcAft>
            </a:pPr>
            <a:r>
              <a:rPr lang="es-CO" sz="1100" dirty="0">
                <a:latin typeface="Arial"/>
                <a:ea typeface="Calibri"/>
              </a:rPr>
              <a:t>(Características de los actores con los que se interactúa)</a:t>
            </a:r>
            <a:r>
              <a:rPr lang="es-CO" sz="1100" dirty="0">
                <a:effectLst/>
                <a:latin typeface="Arial"/>
                <a:ea typeface="Calibri"/>
              </a:rPr>
              <a:t> 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428206" y="2020389"/>
            <a:ext cx="4528457" cy="30162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INTERNOS </a:t>
            </a:r>
          </a:p>
          <a:p>
            <a:endParaRPr lang="es-CO" dirty="0"/>
          </a:p>
          <a:p>
            <a:endParaRPr lang="es-C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6109063" y="2020389"/>
            <a:ext cx="4528457" cy="30162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EXTERNOS</a:t>
            </a:r>
          </a:p>
          <a:p>
            <a:endParaRPr lang="es-CO" dirty="0"/>
          </a:p>
          <a:p>
            <a:endParaRPr lang="es-C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0175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81;p9"/>
          <p:cNvGrpSpPr/>
          <p:nvPr/>
        </p:nvGrpSpPr>
        <p:grpSpPr>
          <a:xfrm>
            <a:off x="170546" y="269071"/>
            <a:ext cx="11557287" cy="5451245"/>
            <a:chOff x="329913" y="376622"/>
            <a:chExt cx="11110972" cy="5473255"/>
          </a:xfrm>
        </p:grpSpPr>
        <p:sp>
          <p:nvSpPr>
            <p:cNvPr id="25" name="Google Shape;282;p9"/>
            <p:cNvSpPr txBox="1"/>
            <p:nvPr/>
          </p:nvSpPr>
          <p:spPr>
            <a:xfrm>
              <a:off x="329913" y="1636257"/>
              <a:ext cx="3303552" cy="952773"/>
            </a:xfrm>
            <a:prstGeom prst="rect">
              <a:avLst/>
            </a:prstGeom>
            <a:solidFill>
              <a:srgbClr val="FBD4B4"/>
            </a:solidFill>
            <a:ln w="38100" cap="flat" cmpd="sng">
              <a:solidFill>
                <a:srgbClr val="F2F2F2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dist="28398" dir="3806097" algn="ctr" rotWithShape="0">
                <a:srgbClr val="632423">
                  <a:alpha val="49411"/>
                </a:srgbClr>
              </a:outerShdw>
            </a:effectLst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s-CO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ENTRADAS</a:t>
              </a:r>
              <a:endParaRPr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15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dk1"/>
                </a:buClr>
                <a:buSzPts val="1050"/>
                <a:buFont typeface="Arial"/>
                <a:buNone/>
              </a:pPr>
              <a:r>
                <a:rPr lang="es-CO" sz="10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Son los elementos de insumo para las acciones que permiten  alcanzar el propósito establecido (principios, leyes, teorías, conceptos, fuentes</a:t>
              </a:r>
              <a:r>
                <a:rPr lang="es-CO" sz="10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y datos) .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83;p9"/>
            <p:cNvSpPr txBox="1"/>
            <p:nvPr/>
          </p:nvSpPr>
          <p:spPr>
            <a:xfrm>
              <a:off x="8113864" y="1665801"/>
              <a:ext cx="3218166" cy="1115271"/>
            </a:xfrm>
            <a:prstGeom prst="rect">
              <a:avLst/>
            </a:prstGeom>
            <a:solidFill>
              <a:srgbClr val="E5B8B7"/>
            </a:solidFill>
            <a:ln w="38100" cap="flat" cmpd="sng">
              <a:solidFill>
                <a:srgbClr val="F2F2F2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dist="28398" dir="3806097" algn="ctr" rotWithShape="0">
                <a:srgbClr val="632423">
                  <a:alpha val="49411"/>
                </a:srgbClr>
              </a:outerShdw>
            </a:effectLst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es-CO" sz="10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SALIDAS</a:t>
              </a:r>
              <a:endParaRPr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15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es-CO" sz="10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Son los resultados derivados de las actividades de PLANEAR (transformaciones que se pretenden y registros), y sirven de insumos para la entrada del </a:t>
              </a:r>
              <a:r>
                <a:rPr lang="es-CO" sz="10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HACER</a:t>
              </a: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84;p9"/>
            <p:cNvSpPr txBox="1"/>
            <p:nvPr/>
          </p:nvSpPr>
          <p:spPr>
            <a:xfrm>
              <a:off x="4072494" y="376622"/>
              <a:ext cx="3417040" cy="1105455"/>
            </a:xfrm>
            <a:prstGeom prst="rect">
              <a:avLst/>
            </a:prstGeom>
            <a:solidFill>
              <a:schemeClr val="accent1"/>
            </a:solidFill>
            <a:ln w="38100" cap="flat" cmpd="sng">
              <a:noFill/>
              <a:prstDash val="solid"/>
              <a:miter lim="800000"/>
              <a:headEnd type="none" w="sm" len="sm"/>
              <a:tailEnd type="none" w="sm" len="sm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s-CO" sz="18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PLANEAR</a:t>
              </a:r>
              <a:endParaRPr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15000"/>
                </a:lnSpc>
                <a:spcBef>
                  <a:spcPts val="2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lang="es-CO" sz="11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¿Qué, quién, cómo y cuándo hacerlo?</a:t>
              </a: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15000"/>
                </a:lnSpc>
                <a:spcBef>
                  <a:spcPts val="2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lang="es-CO" sz="11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 establecen los acontecimientos o acciones y el método para alcanzarlas</a:t>
              </a: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15000"/>
                </a:lnSpc>
                <a:spcBef>
                  <a:spcPts val="2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s-CO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just" rtl="0">
                <a:lnSpc>
                  <a:spcPct val="115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lang="es-CO" sz="11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8" name="Google Shape;285;p9"/>
            <p:cNvGrpSpPr/>
            <p:nvPr/>
          </p:nvGrpSpPr>
          <p:grpSpPr>
            <a:xfrm>
              <a:off x="329913" y="1665800"/>
              <a:ext cx="11110972" cy="4184077"/>
              <a:chOff x="544445" y="2065053"/>
              <a:chExt cx="11136734" cy="4007517"/>
            </a:xfrm>
          </p:grpSpPr>
          <p:cxnSp>
            <p:nvCxnSpPr>
              <p:cNvPr id="29" name="Google Shape;286;p9"/>
              <p:cNvCxnSpPr/>
              <p:nvPr/>
            </p:nvCxnSpPr>
            <p:spPr>
              <a:xfrm rot="10800000" flipH="1">
                <a:off x="5931157" y="3233324"/>
                <a:ext cx="2473315" cy="2766882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0" name="Google Shape;287;p9"/>
              <p:cNvCxnSpPr/>
              <p:nvPr/>
            </p:nvCxnSpPr>
            <p:spPr>
              <a:xfrm>
                <a:off x="3514907" y="3143896"/>
                <a:ext cx="2402569" cy="2761802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sp>
            <p:nvSpPr>
              <p:cNvPr id="31" name="Google Shape;288;p9"/>
              <p:cNvSpPr txBox="1"/>
              <p:nvPr/>
            </p:nvSpPr>
            <p:spPr>
              <a:xfrm>
                <a:off x="544446" y="3076737"/>
                <a:ext cx="3311212" cy="2995833"/>
              </a:xfrm>
              <a:prstGeom prst="rect">
                <a:avLst/>
              </a:prstGeom>
              <a:solidFill>
                <a:srgbClr val="FBD4B4"/>
              </a:solidFill>
              <a:ln w="38100" cap="flat" cmpd="sng">
                <a:solidFill>
                  <a:srgbClr val="F2F2F2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dist="28398" dir="3806097" algn="ctr" rotWithShape="0">
                  <a:srgbClr val="632423">
                    <a:alpha val="4941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171450" marR="0" lvl="0" indent="-107950" algn="just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endParaRPr sz="105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289;p9"/>
              <p:cNvSpPr txBox="1"/>
              <p:nvPr/>
            </p:nvSpPr>
            <p:spPr>
              <a:xfrm>
                <a:off x="4336366" y="2065053"/>
                <a:ext cx="3317926" cy="4007516"/>
              </a:xfrm>
              <a:prstGeom prst="rect">
                <a:avLst/>
              </a:prstGeom>
              <a:solidFill>
                <a:srgbClr val="B6DDE7"/>
              </a:solidFill>
              <a:ln w="38100" cap="flat" cmpd="sng">
                <a:solidFill>
                  <a:srgbClr val="F2F2F2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dist="28398" dir="3806097" algn="ctr" rotWithShape="0">
                  <a:srgbClr val="632423">
                    <a:alpha val="4941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900"/>
                  <a:buFont typeface="Calibri"/>
                  <a:buNone/>
                </a:pPr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290;p9"/>
              <p:cNvSpPr txBox="1"/>
              <p:nvPr/>
            </p:nvSpPr>
            <p:spPr>
              <a:xfrm>
                <a:off x="8346444" y="3323572"/>
                <a:ext cx="3225628" cy="2748998"/>
              </a:xfrm>
              <a:prstGeom prst="rect">
                <a:avLst/>
              </a:prstGeom>
              <a:solidFill>
                <a:srgbClr val="E5B8B7"/>
              </a:solidFill>
              <a:ln w="38100" cap="flat" cmpd="sng">
                <a:solidFill>
                  <a:srgbClr val="F2F2F2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dist="28398" dir="3806097" algn="ctr" rotWithShape="0">
                  <a:srgbClr val="632423">
                    <a:alpha val="4941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171446" marR="0" lvl="0" indent="-101596" algn="just" rtl="0"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ts val="11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4" name="Google Shape;291;p9"/>
              <p:cNvCxnSpPr/>
              <p:nvPr/>
            </p:nvCxnSpPr>
            <p:spPr>
              <a:xfrm>
                <a:off x="544445" y="3052140"/>
                <a:ext cx="2894526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5" name="Google Shape;292;p9"/>
              <p:cNvCxnSpPr/>
              <p:nvPr/>
            </p:nvCxnSpPr>
            <p:spPr>
              <a:xfrm>
                <a:off x="8370924" y="3238404"/>
                <a:ext cx="3310255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sp>
            <p:nvSpPr>
              <p:cNvPr id="36" name="Google Shape;293;p9"/>
              <p:cNvSpPr/>
              <p:nvPr/>
            </p:nvSpPr>
            <p:spPr>
              <a:xfrm>
                <a:off x="3705748" y="2821913"/>
                <a:ext cx="504926" cy="43053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" name="Google Shape;294;p9"/>
              <p:cNvSpPr/>
              <p:nvPr/>
            </p:nvSpPr>
            <p:spPr>
              <a:xfrm>
                <a:off x="7725616" y="2727040"/>
                <a:ext cx="504926" cy="43053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04329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345;p18"/>
          <p:cNvSpPr txBox="1"/>
          <p:nvPr/>
        </p:nvSpPr>
        <p:spPr>
          <a:xfrm>
            <a:off x="613741" y="1625600"/>
            <a:ext cx="2619375" cy="917412"/>
          </a:xfrm>
          <a:prstGeom prst="rect">
            <a:avLst/>
          </a:prstGeom>
          <a:solidFill>
            <a:srgbClr val="FBD4B4"/>
          </a:solidFill>
          <a:ln w="381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632423">
                <a:alpha val="4941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s-CO" sz="1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ENTRADAS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O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pueden tomar las salidas del </a:t>
            </a:r>
            <a:r>
              <a:rPr lang="es-CO"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PLANEAR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346;p18"/>
          <p:cNvSpPr txBox="1"/>
          <p:nvPr/>
        </p:nvSpPr>
        <p:spPr>
          <a:xfrm>
            <a:off x="8426580" y="1916915"/>
            <a:ext cx="3077107" cy="927885"/>
          </a:xfrm>
          <a:prstGeom prst="rect">
            <a:avLst/>
          </a:prstGeom>
          <a:solidFill>
            <a:srgbClr val="E5B8B7"/>
          </a:solidFill>
          <a:ln w="381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8398" dir="3806097" algn="ctr" rotWithShape="0">
              <a:srgbClr val="632423">
                <a:alpha val="4941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s-CO" sz="1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SALIDAS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O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Son los resultados del </a:t>
            </a:r>
            <a:r>
              <a:rPr lang="es-CO"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HACER </a:t>
            </a:r>
            <a:r>
              <a:rPr lang="es-CO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 que pasan como entradas del </a:t>
            </a:r>
            <a:r>
              <a:rPr lang="es-CO"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VERIFICAR.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347;p18"/>
          <p:cNvSpPr txBox="1"/>
          <p:nvPr/>
        </p:nvSpPr>
        <p:spPr>
          <a:xfrm>
            <a:off x="4148328" y="461571"/>
            <a:ext cx="3438071" cy="1058807"/>
          </a:xfrm>
          <a:prstGeom prst="rect">
            <a:avLst/>
          </a:prstGeom>
          <a:solidFill>
            <a:schemeClr val="accent1"/>
          </a:solidFill>
          <a:ln w="38100" cap="flat" cmpd="sng">
            <a:noFill/>
            <a:prstDash val="solid"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CO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HACER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O" sz="11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Descripción de las actividades desarrolladas con indicadores y responsables</a:t>
            </a:r>
            <a:r>
              <a:rPr lang="es-CO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CO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O" sz="11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" name="Google Shape;348;p18"/>
          <p:cNvGrpSpPr/>
          <p:nvPr/>
        </p:nvGrpSpPr>
        <p:grpSpPr>
          <a:xfrm>
            <a:off x="539282" y="1798320"/>
            <a:ext cx="10905487" cy="4014005"/>
            <a:chOff x="589393" y="2302522"/>
            <a:chExt cx="11080979" cy="4014003"/>
          </a:xfrm>
        </p:grpSpPr>
        <p:cxnSp>
          <p:nvCxnSpPr>
            <p:cNvPr id="22" name="Google Shape;349;p18"/>
            <p:cNvCxnSpPr/>
            <p:nvPr/>
          </p:nvCxnSpPr>
          <p:spPr>
            <a:xfrm rot="10800000" flipH="1">
              <a:off x="5931157" y="3545854"/>
              <a:ext cx="2428961" cy="2271471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3" name="Google Shape;350;p18"/>
            <p:cNvCxnSpPr/>
            <p:nvPr/>
          </p:nvCxnSpPr>
          <p:spPr>
            <a:xfrm>
              <a:off x="3514907" y="3238404"/>
              <a:ext cx="2402568" cy="2660757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4" name="Google Shape;351;p18"/>
            <p:cNvSpPr txBox="1"/>
            <p:nvPr/>
          </p:nvSpPr>
          <p:spPr>
            <a:xfrm>
              <a:off x="589393" y="3275002"/>
              <a:ext cx="2956500" cy="2969097"/>
            </a:xfrm>
            <a:prstGeom prst="rect">
              <a:avLst/>
            </a:prstGeom>
            <a:solidFill>
              <a:srgbClr val="FBD4B4"/>
            </a:solidFill>
            <a:ln w="38100" cap="flat" cmpd="sng">
              <a:solidFill>
                <a:srgbClr val="F2F2F2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dist="28398" dir="3806097" algn="ctr" rotWithShape="0">
                <a:srgbClr val="632423">
                  <a:alpha val="49411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171446" marR="0" lvl="0" indent="-101596" algn="just" rtl="0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11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352;p18"/>
            <p:cNvSpPr txBox="1"/>
            <p:nvPr/>
          </p:nvSpPr>
          <p:spPr>
            <a:xfrm>
              <a:off x="4109677" y="2302522"/>
              <a:ext cx="3649008" cy="4014003"/>
            </a:xfrm>
            <a:prstGeom prst="rect">
              <a:avLst/>
            </a:prstGeom>
            <a:solidFill>
              <a:srgbClr val="B6DDE7"/>
            </a:solidFill>
            <a:ln w="38100" cap="flat" cmpd="sng">
              <a:solidFill>
                <a:srgbClr val="F2F2F2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dist="28398" dir="3806097" algn="ctr" rotWithShape="0">
                <a:srgbClr val="632423">
                  <a:alpha val="49411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171446" marR="0" lvl="0" indent="-101596" algn="just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353;p18"/>
            <p:cNvSpPr txBox="1"/>
            <p:nvPr/>
          </p:nvSpPr>
          <p:spPr>
            <a:xfrm>
              <a:off x="8603614" y="3545854"/>
              <a:ext cx="3066758" cy="2698243"/>
            </a:xfrm>
            <a:prstGeom prst="rect">
              <a:avLst/>
            </a:prstGeom>
            <a:solidFill>
              <a:srgbClr val="E5B8B7"/>
            </a:solidFill>
            <a:ln w="38100" cap="flat" cmpd="sng">
              <a:solidFill>
                <a:srgbClr val="F2F2F2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dist="28398" dir="3806097" algn="ctr" rotWithShape="0">
                <a:srgbClr val="632423">
                  <a:alpha val="49411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171446" marR="0" lvl="0" indent="-101596" algn="just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7" name="Google Shape;354;p18"/>
            <p:cNvCxnSpPr/>
            <p:nvPr/>
          </p:nvCxnSpPr>
          <p:spPr>
            <a:xfrm>
              <a:off x="620381" y="3233324"/>
              <a:ext cx="2894526" cy="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" name="Google Shape;355;p18"/>
            <p:cNvCxnSpPr/>
            <p:nvPr/>
          </p:nvCxnSpPr>
          <p:spPr>
            <a:xfrm>
              <a:off x="8360118" y="3495055"/>
              <a:ext cx="3310254" cy="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9" name="Google Shape;356;p18"/>
            <p:cNvSpPr/>
            <p:nvPr/>
          </p:nvSpPr>
          <p:spPr>
            <a:xfrm>
              <a:off x="3514907" y="2769407"/>
              <a:ext cx="568494" cy="43053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57;p18"/>
            <p:cNvSpPr/>
            <p:nvPr/>
          </p:nvSpPr>
          <p:spPr>
            <a:xfrm>
              <a:off x="7890765" y="2727040"/>
              <a:ext cx="504926" cy="43053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428785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ción2 [Modo de compatibilidad]" id="{2C671D90-B7F4-4B5C-9B2F-716BB6E82465}" vid="{8CF7DCE3-51B1-4134-A491-3BE5723367B4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 PLANTILLA INSTITUCIONAL 2022 v2" id="{D3269785-B59A-47D6-8F4F-E32D30A63EC5}" vid="{F48E1F8E-39FD-4A17-BBA4-9770CE89F2EE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2846</TotalTime>
  <Words>709</Words>
  <Application>Microsoft Office PowerPoint</Application>
  <PresentationFormat>Personalizado</PresentationFormat>
  <Paragraphs>125</Paragraphs>
  <Slides>13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Arial</vt:lpstr>
      <vt:lpstr>Arial Rounded MT Bold</vt:lpstr>
      <vt:lpstr>Calibri</vt:lpstr>
      <vt:lpstr>Calibri Light</vt:lpstr>
      <vt:lpstr>Söhne</vt:lpstr>
      <vt:lpstr>Tema de Office</vt:lpstr>
      <vt:lpstr>Diseño personalizado</vt:lpstr>
      <vt:lpstr>1_Tema de Office</vt:lpstr>
      <vt:lpstr>Presentación de PowerPoint</vt:lpstr>
      <vt:lpstr>Presentación de PowerPoint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MARCELA CERTUCHE MUNOZ</dc:creator>
  <cp:lastModifiedBy>Clara Ines Tobar</cp:lastModifiedBy>
  <cp:revision>389</cp:revision>
  <cp:lastPrinted>2023-06-06T18:16:46Z</cp:lastPrinted>
  <dcterms:created xsi:type="dcterms:W3CDTF">2022-02-21T15:40:54Z</dcterms:created>
  <dcterms:modified xsi:type="dcterms:W3CDTF">2024-04-17T16:49:10Z</dcterms:modified>
</cp:coreProperties>
</file>