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</p:sldIdLst>
  <p:sldSz cx="12192000" cy="6858000"/>
  <p:notesSz cx="6858000" cy="9144000"/>
  <p:embeddedFontLst>
    <p:embeddedFont>
      <p:font typeface="Arial Black" panose="020B0A0402010202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ibre Franklin Medium" panose="020B0604020202020204" charset="0"/>
      <p:regular r:id="rId41"/>
      <p:bold r:id="rId42"/>
      <p:italic r:id="rId43"/>
      <p:boldItalic r:id="rId44"/>
    </p:embeddedFont>
    <p:embeddedFont>
      <p:font typeface="Libre Franklin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jgTaF54lZkH56mP70k58xC5+H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B30C27-9068-4325-B266-76823A30EADE}">
  <a:tblStyle styleId="{95B30C27-9068-4325-B266-76823A30EA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9" name="Google Shape;3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8" name="Google Shape;4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4" name="Google Shape;4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0" name="Google Shape;4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0" name="Google Shape;4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3665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>
  <p:cSld name="5_Título y obje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ítulo y objetos">
  <p:cSld name="7_Título y objeto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ítulo y objetos">
  <p:cSld name="8_Título y objeto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ítulo y objetos">
  <p:cSld name="9_Título y objeto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ítulo y objetos">
  <p:cSld name="11_Título y objeto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ítulo y objetos">
  <p:cSld name="13_Título y objeto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10</a:t>
            </a:fld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PLANTA ADMINISTRATIVA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  <p:sp>
        <p:nvSpPr>
          <p:cNvPr id="306" name="Google Shape;306;p11"/>
          <p:cNvSpPr/>
          <p:nvPr/>
        </p:nvSpPr>
        <p:spPr>
          <a:xfrm>
            <a:off x="2598485" y="511757"/>
            <a:ext cx="73152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DETALLES DE LA PLANEACIÓN DE LAS ACTIVIDADES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POBLACIÓN ATENDIDA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13</a:t>
            </a:fld>
            <a:endParaRPr/>
          </a:p>
        </p:txBody>
      </p:sp>
      <p:sp>
        <p:nvSpPr>
          <p:cNvPr id="318" name="Google Shape;318;p13"/>
          <p:cNvSpPr/>
          <p:nvPr/>
        </p:nvSpPr>
        <p:spPr>
          <a:xfrm>
            <a:off x="2598485" y="511757"/>
            <a:ext cx="73152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PROCESO DE ADMISIÓN DE </a:t>
            </a:r>
            <a:r>
              <a:rPr lang="es-CO" sz="2400" b="1" dirty="0" smtClean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ESTUDIANTES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 smtClean="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(SÓLO PARA DARCA Y PROGRAMAS ACADÉMICOS)</a:t>
            </a:r>
            <a:endParaRPr sz="2400" b="1" dirty="0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CRITERIOS DE SEGUIMIENTO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INDICADORES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AVANCE DE LAS ACCIONES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EFICACIA DE LAS ACCIONES 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1508503" y="191194"/>
            <a:ext cx="9819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INFRAESTRUCTURA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>
            <a:spLocks noGrp="1"/>
          </p:cNvSpPr>
          <p:nvPr>
            <p:ph type="title"/>
          </p:nvPr>
        </p:nvSpPr>
        <p:spPr>
          <a:xfrm>
            <a:off x="1508503" y="191194"/>
            <a:ext cx="9819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BIOSEGURIDAD</a:t>
            </a:r>
            <a:endParaRPr sz="28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1772333" y="110332"/>
            <a:ext cx="95618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ORGANIZACIÓN DE LA INFORMACIÓN</a:t>
            </a:r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/>
          <p:nvPr/>
        </p:nvSpPr>
        <p:spPr>
          <a:xfrm>
            <a:off x="613741" y="1625600"/>
            <a:ext cx="2619375" cy="917412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8426580" y="1916915"/>
            <a:ext cx="3077107" cy="927885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pasan como entradas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 txBox="1"/>
          <p:nvPr/>
        </p:nvSpPr>
        <p:spPr>
          <a:xfrm>
            <a:off x="4148328" y="461571"/>
            <a:ext cx="3438071" cy="1058807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de las actividades desarrolladas con indicadores y responsables</a:t>
            </a: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18"/>
          <p:cNvGrpSpPr/>
          <p:nvPr/>
        </p:nvGrpSpPr>
        <p:grpSpPr>
          <a:xfrm>
            <a:off x="539281" y="1798320"/>
            <a:ext cx="11236159" cy="4928299"/>
            <a:chOff x="589393" y="2302522"/>
            <a:chExt cx="11236158" cy="4928297"/>
          </a:xfrm>
        </p:grpSpPr>
        <p:cxnSp>
          <p:nvCxnSpPr>
            <p:cNvPr id="349" name="Google Shape;349;p18"/>
            <p:cNvCxnSpPr/>
            <p:nvPr/>
          </p:nvCxnSpPr>
          <p:spPr>
            <a:xfrm rot="10800000" flipH="1">
              <a:off x="5931157" y="3545854"/>
              <a:ext cx="2428961" cy="227147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" name="Google Shape;350;p18"/>
            <p:cNvCxnSpPr/>
            <p:nvPr/>
          </p:nvCxnSpPr>
          <p:spPr>
            <a:xfrm>
              <a:off x="3514907" y="3238404"/>
              <a:ext cx="2402568" cy="266075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1" name="Google Shape;351;p18"/>
            <p:cNvSpPr txBox="1"/>
            <p:nvPr/>
          </p:nvSpPr>
          <p:spPr>
            <a:xfrm>
              <a:off x="589393" y="3275001"/>
              <a:ext cx="2956500" cy="3514385"/>
            </a:xfrm>
            <a:prstGeom prst="rect">
              <a:avLst/>
            </a:prstGeom>
            <a:solidFill>
              <a:srgbClr val="FBD4B4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0159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 txBox="1"/>
            <p:nvPr/>
          </p:nvSpPr>
          <p:spPr>
            <a:xfrm>
              <a:off x="4109677" y="2302522"/>
              <a:ext cx="3649008" cy="4255637"/>
            </a:xfrm>
            <a:prstGeom prst="rect">
              <a:avLst/>
            </a:prstGeom>
            <a:solidFill>
              <a:srgbClr val="B6DDE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0159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 txBox="1"/>
            <p:nvPr/>
          </p:nvSpPr>
          <p:spPr>
            <a:xfrm>
              <a:off x="8162011" y="3521722"/>
              <a:ext cx="3663540" cy="3709097"/>
            </a:xfrm>
            <a:prstGeom prst="rect">
              <a:avLst/>
            </a:prstGeom>
            <a:solidFill>
              <a:srgbClr val="E5B8B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0159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4" name="Google Shape;354;p18"/>
            <p:cNvCxnSpPr/>
            <p:nvPr/>
          </p:nvCxnSpPr>
          <p:spPr>
            <a:xfrm>
              <a:off x="620381" y="3233324"/>
              <a:ext cx="28945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" name="Google Shape;355;p18"/>
            <p:cNvCxnSpPr/>
            <p:nvPr/>
          </p:nvCxnSpPr>
          <p:spPr>
            <a:xfrm>
              <a:off x="8360118" y="3495055"/>
              <a:ext cx="331025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6" name="Google Shape;356;p18"/>
            <p:cNvSpPr/>
            <p:nvPr/>
          </p:nvSpPr>
          <p:spPr>
            <a:xfrm>
              <a:off x="3514907" y="2769407"/>
              <a:ext cx="568494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7890765" y="2727040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 txBox="1">
            <a:spLocks noGrp="1"/>
          </p:cNvSpPr>
          <p:nvPr>
            <p:ph type="title"/>
          </p:nvPr>
        </p:nvSpPr>
        <p:spPr>
          <a:xfrm>
            <a:off x="1772333" y="110332"/>
            <a:ext cx="95618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ANÁLISIS DE LAS ACTIVIDADES EJECUTADAS</a:t>
            </a:r>
            <a:b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1600" b="1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(FORTALEZAS Y OPORTUNIDADES)</a:t>
            </a:r>
            <a:endParaRPr sz="16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3" name="Google Shape;3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/>
        </p:nvSpPr>
        <p:spPr>
          <a:xfrm>
            <a:off x="862885" y="2717441"/>
            <a:ext cx="1039325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Libre Franklin Medium"/>
              <a:buNone/>
            </a:pPr>
            <a:r>
              <a:rPr lang="es-CO" sz="5400" b="0" i="0" u="none" strike="noStrike" cap="none" dirty="0" smtClean="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NOMBRE DE DEPENDENCIA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ibre Franklin"/>
              <a:buNone/>
            </a:pPr>
            <a:r>
              <a:rPr lang="es-CO" sz="3600" dirty="0" smtClea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Nombre del líder de proceso</a:t>
            </a:r>
            <a:endParaRPr sz="3600" b="0" i="0" u="none" strike="noStrike" cap="none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>
            <a:spLocks noGrp="1"/>
          </p:cNvSpPr>
          <p:nvPr>
            <p:ph type="title"/>
          </p:nvPr>
        </p:nvSpPr>
        <p:spPr>
          <a:xfrm>
            <a:off x="1875559" y="378418"/>
            <a:ext cx="837818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EVENTOS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9" name="Google Shape;3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"/>
          <p:cNvSpPr txBox="1"/>
          <p:nvPr/>
        </p:nvSpPr>
        <p:spPr>
          <a:xfrm>
            <a:off x="574343" y="1663740"/>
            <a:ext cx="2619300" cy="842408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8492616" y="1855458"/>
            <a:ext cx="3077100" cy="934110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del VERIFICAR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pasan como entradas del AJUSTAR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4181706" y="79429"/>
            <a:ext cx="3438000" cy="916251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VERIFICACIÓN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Acciones para la evaluación del desempeño y conformidad con base en los indicadores.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21"/>
          <p:cNvGrpSpPr/>
          <p:nvPr/>
        </p:nvGrpSpPr>
        <p:grpSpPr>
          <a:xfrm>
            <a:off x="331927" y="2084944"/>
            <a:ext cx="11629265" cy="3615030"/>
            <a:chOff x="620381" y="2103129"/>
            <a:chExt cx="11060743" cy="3512117"/>
          </a:xfrm>
        </p:grpSpPr>
        <p:cxnSp>
          <p:nvCxnSpPr>
            <p:cNvPr id="378" name="Google Shape;378;p21"/>
            <p:cNvCxnSpPr/>
            <p:nvPr/>
          </p:nvCxnSpPr>
          <p:spPr>
            <a:xfrm rot="10800000" flipH="1">
              <a:off x="5931157" y="2848346"/>
              <a:ext cx="2473200" cy="27669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9" name="Google Shape;379;p21"/>
            <p:cNvCxnSpPr/>
            <p:nvPr/>
          </p:nvCxnSpPr>
          <p:spPr>
            <a:xfrm>
              <a:off x="3514907" y="2799154"/>
              <a:ext cx="2402700" cy="27618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0" name="Google Shape;380;p21"/>
            <p:cNvCxnSpPr/>
            <p:nvPr/>
          </p:nvCxnSpPr>
          <p:spPr>
            <a:xfrm>
              <a:off x="620381" y="2774333"/>
              <a:ext cx="2894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1" name="Google Shape;381;p21"/>
            <p:cNvCxnSpPr/>
            <p:nvPr/>
          </p:nvCxnSpPr>
          <p:spPr>
            <a:xfrm>
              <a:off x="8370924" y="2922539"/>
              <a:ext cx="33102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2" name="Google Shape;382;p21"/>
            <p:cNvSpPr/>
            <p:nvPr/>
          </p:nvSpPr>
          <p:spPr>
            <a:xfrm>
              <a:off x="3578475" y="2103129"/>
              <a:ext cx="504900" cy="43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43" marR="0" lvl="0" indent="-171443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7879341" y="2727040"/>
              <a:ext cx="504900" cy="43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43" marR="0" lvl="0" indent="-171443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21"/>
          <p:cNvSpPr txBox="1"/>
          <p:nvPr/>
        </p:nvSpPr>
        <p:spPr>
          <a:xfrm>
            <a:off x="4011340" y="1031075"/>
            <a:ext cx="3898470" cy="5491644"/>
          </a:xfrm>
          <a:prstGeom prst="rect">
            <a:avLst/>
          </a:prstGeom>
          <a:solidFill>
            <a:srgbClr val="B6DDE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28537" marR="0" lvl="0" indent="-1607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8492616" y="3067163"/>
            <a:ext cx="3310200" cy="3455556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28537" marR="0" lvl="0" indent="-16078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239527" y="2832990"/>
            <a:ext cx="3580500" cy="3689729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>
            <a:spLocks noGrp="1"/>
          </p:cNvSpPr>
          <p:nvPr>
            <p:ph type="title"/>
          </p:nvPr>
        </p:nvSpPr>
        <p:spPr>
          <a:xfrm>
            <a:off x="1793890" y="790076"/>
            <a:ext cx="88392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DE ACTIVIDADES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57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INDICADORES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57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AVANCE DE LAS ACCIONES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EFICACIA DE LAS ACCIONES</a:t>
            </a:r>
            <a:b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16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title"/>
          </p:nvPr>
        </p:nvSpPr>
        <p:spPr>
          <a:xfrm>
            <a:off x="1808090" y="150476"/>
            <a:ext cx="8839199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DESEMPEÑO DEL PROCESO</a:t>
            </a:r>
            <a:endParaRPr sz="24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"/>
          <p:cNvSpPr txBox="1"/>
          <p:nvPr/>
        </p:nvSpPr>
        <p:spPr>
          <a:xfrm>
            <a:off x="639222" y="1923848"/>
            <a:ext cx="2619375" cy="845561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8501156" y="1938389"/>
            <a:ext cx="3077105" cy="1051097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 CONFORME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 las actividades de AJUSTAR que cumplen los requisitos a satisfacción con evidencias de mejora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4"/>
          <p:cNvSpPr txBox="1"/>
          <p:nvPr/>
        </p:nvSpPr>
        <p:spPr>
          <a:xfrm>
            <a:off x="3998824" y="757649"/>
            <a:ext cx="3840480" cy="1058807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AJUSTES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¿Qué, cómo y cuándo hacerlo?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establecen las acciones para introducir modificaciones a lo planeado y el método para alcanzarlas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24"/>
          <p:cNvGrpSpPr/>
          <p:nvPr/>
        </p:nvGrpSpPr>
        <p:grpSpPr>
          <a:xfrm>
            <a:off x="621970" y="2727042"/>
            <a:ext cx="11060800" cy="3130925"/>
            <a:chOff x="620381" y="2727040"/>
            <a:chExt cx="11060798" cy="3130926"/>
          </a:xfrm>
        </p:grpSpPr>
        <p:cxnSp>
          <p:nvCxnSpPr>
            <p:cNvPr id="405" name="Google Shape;405;p24"/>
            <p:cNvCxnSpPr/>
            <p:nvPr/>
          </p:nvCxnSpPr>
          <p:spPr>
            <a:xfrm rot="10800000" flipH="1">
              <a:off x="5931157" y="3091084"/>
              <a:ext cx="2473315" cy="276688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" name="Google Shape;406;p24"/>
            <p:cNvCxnSpPr/>
            <p:nvPr/>
          </p:nvCxnSpPr>
          <p:spPr>
            <a:xfrm>
              <a:off x="3514907" y="3014884"/>
              <a:ext cx="2402569" cy="276180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7" name="Google Shape;407;p24"/>
            <p:cNvCxnSpPr/>
            <p:nvPr/>
          </p:nvCxnSpPr>
          <p:spPr>
            <a:xfrm>
              <a:off x="620381" y="2989484"/>
              <a:ext cx="28945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" name="Google Shape;408;p24"/>
            <p:cNvCxnSpPr/>
            <p:nvPr/>
          </p:nvCxnSpPr>
          <p:spPr>
            <a:xfrm>
              <a:off x="8370924" y="3045364"/>
              <a:ext cx="3310255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9" name="Google Shape;409;p24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24"/>
          <p:cNvSpPr txBox="1"/>
          <p:nvPr/>
        </p:nvSpPr>
        <p:spPr>
          <a:xfrm>
            <a:off x="335280" y="3075338"/>
            <a:ext cx="3383280" cy="3416902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de Gestión del Programa.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Planes de mejoramiento con evidencias de resultados.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Autoevaluación de Programas.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Actas de reunión de comité de programa, de investigación, curricular, de profesores, de estudiantes, de egresados.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la producción académica.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de innovaciones Educativas en el módulo de desarrollo de actividades en SIMCA.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Listas de asistencia a eventos y actividades.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asignatura.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las evaluaciones docentes.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 y salvos académicos.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actividades de no docencia.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Resoluciones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evaluaciones de trabajos de grado.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4319842" y="2479360"/>
            <a:ext cx="3116239" cy="3297327"/>
          </a:xfrm>
          <a:prstGeom prst="rect">
            <a:avLst/>
          </a:prstGeom>
          <a:solidFill>
            <a:srgbClr val="B6DDE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marR="0" lvl="0" indent="-10159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Ajuste en Actividades con baja ejecución o sin ejecutar en del plan de gestión del programa. 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cciones en desarrollo o pendientes por iniciar de los p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lanes de mejoramiento.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Autos, recomendaciones o negación de registros calificados o certificaciones de calidad.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producción académica en revistas indexadas y clasificación de grupos.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del registro de actividades en el módulo de desarrollo de actividades en SIMCA.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Modificación de Actos administrativos.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8640913" y="3199940"/>
            <a:ext cx="2797588" cy="2554318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actividades ajustado.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Cierre de oportunidades de mejora.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RRC, RC, RAAC.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</a:t>
            </a: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cación de grupos de investigación.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Ajuste de microcurrículos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 de reforma curricular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Publicación en revistas indexadas.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Registros de actividades en SIMCA.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Solicitudes.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Actos administrativos nuevos o modificados.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  <p:sp>
        <p:nvSpPr>
          <p:cNvPr id="419" name="Google Shape;419;p25"/>
          <p:cNvSpPr/>
          <p:nvPr/>
        </p:nvSpPr>
        <p:spPr>
          <a:xfrm>
            <a:off x="2666999" y="386027"/>
            <a:ext cx="7315201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ACTIVIDADES DE AJUSTE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  <p:sp>
        <p:nvSpPr>
          <p:cNvPr id="425" name="Google Shape;425;p26"/>
          <p:cNvSpPr txBox="1">
            <a:spLocks noGrp="1"/>
          </p:cNvSpPr>
          <p:nvPr>
            <p:ph type="title"/>
          </p:nvPr>
        </p:nvSpPr>
        <p:spPr>
          <a:xfrm>
            <a:off x="897022" y="126914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MEDICIÒN DE SATISFACCIÒN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7"/>
          <p:cNvSpPr txBox="1"/>
          <p:nvPr/>
        </p:nvSpPr>
        <p:spPr>
          <a:xfrm>
            <a:off x="2341849" y="758231"/>
            <a:ext cx="7585167" cy="1143427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SERVICIOS NO CONFORMES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de las actividades que NO cumplen los requisitos establecidos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derivan de las debilidades identificadas en la  autoevaluación, la auditoría interna, visita de pares o PQR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1" name="Google Shape;431;p27"/>
          <p:cNvGraphicFramePr/>
          <p:nvPr/>
        </p:nvGraphicFramePr>
        <p:xfrm>
          <a:off x="924561" y="2075544"/>
          <a:ext cx="9726750" cy="4282775"/>
        </p:xfrm>
        <a:graphic>
          <a:graphicData uri="http://schemas.openxmlformats.org/drawingml/2006/table">
            <a:tbl>
              <a:tblPr>
                <a:noFill/>
                <a:tableStyleId>{95B30C27-9068-4325-B266-76823A30EADE}</a:tableStyleId>
              </a:tblPr>
              <a:tblGrid>
                <a:gridCol w="242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>
                          <a:solidFill>
                            <a:schemeClr val="lt1"/>
                          </a:solidFill>
                        </a:rPr>
                        <a:t>DETALLE</a:t>
                      </a:r>
                      <a:endParaRPr sz="1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>
                          <a:solidFill>
                            <a:schemeClr val="lt1"/>
                          </a:solidFill>
                        </a:rPr>
                        <a:t>CAUSA</a:t>
                      </a:r>
                      <a:endParaRPr sz="1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>
                          <a:solidFill>
                            <a:schemeClr val="lt1"/>
                          </a:solidFill>
                        </a:rPr>
                        <a:t>ACCIÓN CORRECTIVA</a:t>
                      </a:r>
                      <a:endParaRPr sz="1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s-CO" sz="1400" u="none" strike="noStrike" cap="none">
                          <a:solidFill>
                            <a:srgbClr val="FF0000"/>
                          </a:solidFill>
                        </a:rPr>
                        <a:t>Ejemplo: </a:t>
                      </a:r>
                      <a:r>
                        <a:rPr lang="es-CO" sz="1400" u="none" strike="noStrike" cap="none"/>
                        <a:t>Registro de actividades en la plataforma SIMCA. Algunos docentes no diligencian sus actividades.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O" sz="1400" u="none" strike="noStrike" cap="none"/>
                        <a:t> Desconocimiento de las potencialidades del registro.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O" sz="1400" u="none" strike="noStrike" cap="none"/>
                        <a:t>Taller de socialización de resultados con referencia en otras experiencias  de programa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"/>
          <p:cNvSpPr txBox="1"/>
          <p:nvPr/>
        </p:nvSpPr>
        <p:spPr>
          <a:xfrm>
            <a:off x="2259788" y="784971"/>
            <a:ext cx="7585165" cy="1157968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7" name="Google Shape;437;p28"/>
          <p:cNvGraphicFramePr/>
          <p:nvPr>
            <p:extLst>
              <p:ext uri="{D42A27DB-BD31-4B8C-83A1-F6EECF244321}">
                <p14:modId xmlns:p14="http://schemas.microsoft.com/office/powerpoint/2010/main" val="291276289"/>
              </p:ext>
            </p:extLst>
          </p:nvPr>
        </p:nvGraphicFramePr>
        <p:xfrm>
          <a:off x="750014" y="2130338"/>
          <a:ext cx="10395075" cy="2413125"/>
        </p:xfrm>
        <a:graphic>
          <a:graphicData uri="http://schemas.openxmlformats.org/drawingml/2006/table">
            <a:tbl>
              <a:tblPr>
                <a:noFill/>
                <a:tableStyleId>{95B30C27-9068-4325-B266-76823A30EADE}</a:tableStyleId>
              </a:tblPr>
              <a:tblGrid>
                <a:gridCol w="42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9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u="none" strike="noStrike" cap="none">
                          <a:solidFill>
                            <a:schemeClr val="lt1"/>
                          </a:solidFill>
                        </a:rPr>
                        <a:t>DESCRIPCIÓN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u="none" strike="noStrike" cap="none">
                          <a:solidFill>
                            <a:schemeClr val="lt1"/>
                          </a:solidFill>
                        </a:rPr>
                        <a:t>VALORACIÓN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u="none" strike="noStrike" cap="none">
                          <a:solidFill>
                            <a:schemeClr val="lt1"/>
                          </a:solidFill>
                        </a:rPr>
                        <a:t>GESTIÓN 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 dirty="0"/>
                        <a:t>Ejemplo: Manipulación de notas en SIMCA</a:t>
                      </a:r>
                      <a:endParaRPr sz="18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 dirty="0"/>
                        <a:t>Alteración de los resultados del proceso de formación</a:t>
                      </a:r>
                      <a:endParaRPr sz="1100" u="none" strike="noStrike" cap="none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Alta 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Reserva de usuarios y contraseñas de docentes y directivos.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Realización de pruebas de verificación.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Ejemplo: La evaluación docente realizada por los estudiantes se realiza sin objetividad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evaluación docente como mecanismo de verificación dejaría de ser una fuente confiable para la revisión de la calidad y el mejoramiento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Baja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 dirty="0"/>
                        <a:t>Revisión del mecanismo de la evaluación y los parámetros de la misma</a:t>
                      </a:r>
                      <a:endParaRPr sz="1100" u="none" strike="noStrike" cap="none" dirty="0"/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/>
          <p:nvPr/>
        </p:nvSpPr>
        <p:spPr>
          <a:xfrm>
            <a:off x="2303416" y="402337"/>
            <a:ext cx="7585167" cy="950975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PLAN DE MEJORA</a:t>
            </a:r>
            <a:r>
              <a:rPr lang="es-CO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28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title"/>
          </p:nvPr>
        </p:nvSpPr>
        <p:spPr>
          <a:xfrm>
            <a:off x="1932118" y="1040094"/>
            <a:ext cx="7893423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DEPENDENCIA</a:t>
            </a:r>
            <a:endParaRPr sz="28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/>
          <p:nvPr/>
        </p:nvSpPr>
        <p:spPr>
          <a:xfrm>
            <a:off x="2303416" y="402337"/>
            <a:ext cx="7585167" cy="950975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 dirty="0" smtClean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CONTROL DE CAMBIOS</a:t>
            </a:r>
            <a:r>
              <a:rPr lang="es-CO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2800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28103" y="2182761"/>
            <a:ext cx="626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PLANTILLA GUÍA ISO PARA </a:t>
            </a:r>
            <a:r>
              <a:rPr lang="es-CO" dirty="0" smtClean="0"/>
              <a:t>DEPENDENCIAS</a:t>
            </a:r>
          </a:p>
          <a:p>
            <a:pPr algn="ctr"/>
            <a:r>
              <a:rPr lang="es-CO" smtClean="0"/>
              <a:t>VERSIÓN </a:t>
            </a:r>
            <a:r>
              <a:rPr lang="es-CO" smtClean="0"/>
              <a:t>1</a:t>
            </a:r>
            <a:endParaRPr lang="es-CO" dirty="0" smtClean="0"/>
          </a:p>
          <a:p>
            <a:pPr algn="ctr"/>
            <a:endParaRPr lang="es-CO" dirty="0" smtClean="0"/>
          </a:p>
          <a:p>
            <a:r>
              <a:rPr lang="es-CO" dirty="0" smtClean="0"/>
              <a:t>REVISADO POR: CLARA INÉS TOBAR TENJO</a:t>
            </a:r>
          </a:p>
          <a:p>
            <a:r>
              <a:rPr lang="es-CO" dirty="0" smtClean="0"/>
              <a:t>PROFESIONAL UNIVERSITARIO</a:t>
            </a:r>
          </a:p>
          <a:p>
            <a:r>
              <a:rPr lang="es-CO" dirty="0" smtClean="0"/>
              <a:t>CENTRO </a:t>
            </a:r>
            <a:r>
              <a:rPr lang="es-CO" dirty="0"/>
              <a:t>DE GESTIÓN DE CALIDAD Y ACREDITACIÓN </a:t>
            </a:r>
            <a:r>
              <a:rPr lang="es-CO" dirty="0" smtClean="0"/>
              <a:t>INSTITUCIONAL</a:t>
            </a:r>
          </a:p>
          <a:p>
            <a:r>
              <a:rPr lang="es-CO" dirty="0" smtClean="0"/>
              <a:t>FECHA: 25/01/2023</a:t>
            </a: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APROBADO POR: MIGUEL HUGO CORCHUELO MORA</a:t>
            </a:r>
          </a:p>
          <a:p>
            <a:r>
              <a:rPr lang="es-CO" dirty="0" smtClean="0"/>
              <a:t>DIRECTOR</a:t>
            </a:r>
          </a:p>
          <a:p>
            <a:r>
              <a:rPr lang="es-CO" dirty="0" smtClean="0"/>
              <a:t>CENTRO </a:t>
            </a:r>
            <a:r>
              <a:rPr lang="es-CO" dirty="0"/>
              <a:t>DE GESTIÓN DE CALIDAD Y ACREDITACIÓN INSTITUCIONAL</a:t>
            </a:r>
          </a:p>
          <a:p>
            <a:r>
              <a:rPr lang="es-CO" dirty="0"/>
              <a:t>FECHA: </a:t>
            </a:r>
            <a:r>
              <a:rPr lang="es-CO" dirty="0" smtClean="0"/>
              <a:t>25/01/2023</a:t>
            </a:r>
          </a:p>
          <a:p>
            <a:endParaRPr lang="es-CO" dirty="0"/>
          </a:p>
          <a:p>
            <a:r>
              <a:rPr lang="es-CO" dirty="0"/>
              <a:t>CAMBIOS REALIZADOS: USO DE LA PLANTILLA VIGENTE INSTITUCIONAL</a:t>
            </a:r>
          </a:p>
          <a:p>
            <a:endParaRPr lang="es-CO" dirty="0" smtClean="0"/>
          </a:p>
          <a:p>
            <a:r>
              <a:rPr lang="es-CO" dirty="0"/>
              <a:t>NOTA: SE PREVEE EL USO DE ESTE DOCUMENTO 15 DÍAS DESPÚES DE SU APROBACIÓN.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556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>
            <a:spLocks noGrp="1"/>
          </p:cNvSpPr>
          <p:nvPr>
            <p:ph type="title"/>
          </p:nvPr>
        </p:nvSpPr>
        <p:spPr>
          <a:xfrm>
            <a:off x="2036027" y="943103"/>
            <a:ext cx="789342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LÍNEA DE TIEMPO DE LA DEPENDENCIA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2567312" y="646839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OBJETIVO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CARACTERIZACIÒN DEPENDENCIA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OBJETIVOS DE LA DEPENDENCIA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>
            <a:spLocks noGrp="1"/>
          </p:cNvSpPr>
          <p:nvPr>
            <p:ph type="title"/>
          </p:nvPr>
        </p:nvSpPr>
        <p:spPr>
          <a:xfrm>
            <a:off x="2569836" y="335503"/>
            <a:ext cx="7309103" cy="99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OPERACIÓN DE LA DEPENDENCIA</a:t>
            </a:r>
            <a:endParaRPr sz="28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6" name="Google Shape;266;p8" descr="Muñeco-flujograma-III-copy.png (375×500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0801" y="1809428"/>
            <a:ext cx="3085625" cy="4114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8"/>
          <p:cNvGrpSpPr/>
          <p:nvPr/>
        </p:nvGrpSpPr>
        <p:grpSpPr>
          <a:xfrm>
            <a:off x="844130" y="2056754"/>
            <a:ext cx="8638536" cy="4159956"/>
            <a:chOff x="6458" y="0"/>
            <a:chExt cx="8638536" cy="4159956"/>
          </a:xfrm>
        </p:grpSpPr>
        <p:sp>
          <p:nvSpPr>
            <p:cNvPr id="268" name="Google Shape;268;p8"/>
            <p:cNvSpPr/>
            <p:nvPr/>
          </p:nvSpPr>
          <p:spPr>
            <a:xfrm>
              <a:off x="648374" y="0"/>
              <a:ext cx="7348245" cy="4159956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8DCD4"/>
                </a:gs>
                <a:gs pos="50000">
                  <a:srgbClr val="F9D3C8"/>
                </a:gs>
                <a:gs pos="100000">
                  <a:srgbClr val="DFB8AD"/>
                </a:gs>
              </a:gsLst>
              <a:lin ang="5400000" scaled="0"/>
            </a:gradFill>
            <a:ln>
              <a:noFill/>
            </a:ln>
            <a:effectLst>
              <a:outerShdw blurRad="419100" dist="889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6458" y="1248003"/>
              <a:ext cx="2166501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3A277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87687" y="1329232"/>
              <a:ext cx="2004043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PLANIFICAR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450292" y="1247986"/>
              <a:ext cx="1663992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B0B0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2531521" y="1329215"/>
              <a:ext cx="1501534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HACER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4414477" y="1202260"/>
              <a:ext cx="2180762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47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4495706" y="1283489"/>
              <a:ext cx="2018304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VERIFICAR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6856169" y="1247986"/>
              <a:ext cx="1788825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F9AD4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6937398" y="1329215"/>
              <a:ext cx="1626367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AJUSTAR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9"/>
          <p:cNvGrpSpPr/>
          <p:nvPr/>
        </p:nvGrpSpPr>
        <p:grpSpPr>
          <a:xfrm>
            <a:off x="170546" y="269071"/>
            <a:ext cx="11557287" cy="6086423"/>
            <a:chOff x="329913" y="376622"/>
            <a:chExt cx="11110972" cy="5473255"/>
          </a:xfrm>
        </p:grpSpPr>
        <p:sp>
          <p:nvSpPr>
            <p:cNvPr id="282" name="Google Shape;282;p9"/>
            <p:cNvSpPr txBox="1"/>
            <p:nvPr/>
          </p:nvSpPr>
          <p:spPr>
            <a:xfrm>
              <a:off x="329913" y="1636257"/>
              <a:ext cx="3303552" cy="952773"/>
            </a:xfrm>
            <a:prstGeom prst="rect">
              <a:avLst/>
            </a:prstGeom>
            <a:solidFill>
              <a:srgbClr val="FBD4B4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ENTRADAS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s-CO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los elementos de insumo para las acciones que permiten  alcanzar el propósito establecido (principios, leyes, teorías, conceptos, fuentes</a:t>
              </a:r>
              <a:r>
                <a:rPr lang="es-CO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datos) 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 txBox="1"/>
            <p:nvPr/>
          </p:nvSpPr>
          <p:spPr>
            <a:xfrm>
              <a:off x="8113864" y="1828299"/>
              <a:ext cx="3218166" cy="952772"/>
            </a:xfrm>
            <a:prstGeom prst="rect">
              <a:avLst/>
            </a:prstGeom>
            <a:solidFill>
              <a:srgbClr val="E5B8B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CO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SALIDAS</a:t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CO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los resultados derivados de las actividades de PLANEAR (transformaciones que se pretenden y registros), y sirven de insumos para la entrada del </a:t>
              </a:r>
              <a:r>
                <a:rPr lang="es-CO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HACER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4072494" y="376622"/>
              <a:ext cx="3417040" cy="1105455"/>
            </a:xfrm>
            <a:prstGeom prst="rect">
              <a:avLst/>
            </a:prstGeom>
            <a:solidFill>
              <a:srgbClr val="CCC0D9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205867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CO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PLANEACIÓN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¿Qué, quién, cómo y cuándo hacerlo?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establecen los acontecimientos o acciones y el método para alcanzarlas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5" name="Google Shape;285;p9"/>
            <p:cNvGrpSpPr/>
            <p:nvPr/>
          </p:nvGrpSpPr>
          <p:grpSpPr>
            <a:xfrm>
              <a:off x="329913" y="1665800"/>
              <a:ext cx="11110972" cy="4184077"/>
              <a:chOff x="544445" y="2065053"/>
              <a:chExt cx="11136734" cy="4007517"/>
            </a:xfrm>
          </p:grpSpPr>
          <p:cxnSp>
            <p:nvCxnSpPr>
              <p:cNvPr id="286" name="Google Shape;286;p9"/>
              <p:cNvCxnSpPr/>
              <p:nvPr/>
            </p:nvCxnSpPr>
            <p:spPr>
              <a:xfrm rot="10800000" flipH="1">
                <a:off x="5931157" y="3233324"/>
                <a:ext cx="2473315" cy="2766882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9"/>
              <p:cNvCxnSpPr/>
              <p:nvPr/>
            </p:nvCxnSpPr>
            <p:spPr>
              <a:xfrm>
                <a:off x="3514907" y="3143896"/>
                <a:ext cx="2402569" cy="2761802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8" name="Google Shape;288;p9"/>
              <p:cNvSpPr txBox="1"/>
              <p:nvPr/>
            </p:nvSpPr>
            <p:spPr>
              <a:xfrm>
                <a:off x="544446" y="3076737"/>
                <a:ext cx="3311212" cy="2995833"/>
              </a:xfrm>
              <a:prstGeom prst="rect">
                <a:avLst/>
              </a:prstGeom>
              <a:solidFill>
                <a:srgbClr val="FBD4B4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41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50" marR="0" lvl="0" indent="-10795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9"/>
              <p:cNvSpPr txBox="1"/>
              <p:nvPr/>
            </p:nvSpPr>
            <p:spPr>
              <a:xfrm>
                <a:off x="4336366" y="2065053"/>
                <a:ext cx="3317926" cy="4007516"/>
              </a:xfrm>
              <a:prstGeom prst="rect">
                <a:avLst/>
              </a:prstGeom>
              <a:solidFill>
                <a:srgbClr val="B6DDE7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41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9"/>
              <p:cNvSpPr txBox="1"/>
              <p:nvPr/>
            </p:nvSpPr>
            <p:spPr>
              <a:xfrm>
                <a:off x="8346444" y="3323572"/>
                <a:ext cx="3225628" cy="2748998"/>
              </a:xfrm>
              <a:prstGeom prst="rect">
                <a:avLst/>
              </a:prstGeom>
              <a:solidFill>
                <a:srgbClr val="E5B8B7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41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46" marR="0" lvl="0" indent="-10159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291;p9"/>
              <p:cNvCxnSpPr/>
              <p:nvPr/>
            </p:nvCxnSpPr>
            <p:spPr>
              <a:xfrm>
                <a:off x="544445" y="3052140"/>
                <a:ext cx="2894526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9"/>
              <p:cNvCxnSpPr/>
              <p:nvPr/>
            </p:nvCxnSpPr>
            <p:spPr>
              <a:xfrm>
                <a:off x="8370924" y="3238404"/>
                <a:ext cx="3310255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93" name="Google Shape;293;p9"/>
              <p:cNvSpPr/>
              <p:nvPr/>
            </p:nvSpPr>
            <p:spPr>
              <a:xfrm>
                <a:off x="3705748" y="2821913"/>
                <a:ext cx="504926" cy="430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7725616" y="2727040"/>
                <a:ext cx="504926" cy="430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775</Words>
  <Application>Microsoft Office PowerPoint</Application>
  <PresentationFormat>Panorámica</PresentationFormat>
  <Paragraphs>160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 Black</vt:lpstr>
      <vt:lpstr>Calibri</vt:lpstr>
      <vt:lpstr>Libre Franklin Medium</vt:lpstr>
      <vt:lpstr>Arial</vt:lpstr>
      <vt:lpstr>Libre Franklin</vt:lpstr>
      <vt:lpstr>1_Tema de Office</vt:lpstr>
      <vt:lpstr>Tema de Office</vt:lpstr>
      <vt:lpstr>Presentación de PowerPoint</vt:lpstr>
      <vt:lpstr>Presentación de PowerPoint</vt:lpstr>
      <vt:lpstr>DEPENDENCIA</vt:lpstr>
      <vt:lpstr>LÍNEA DE TIEMPO DE LA DEPENDENCIA</vt:lpstr>
      <vt:lpstr>Presentación de PowerPoint</vt:lpstr>
      <vt:lpstr>Presentación de PowerPoint</vt:lpstr>
      <vt:lpstr>Presentación de PowerPoint</vt:lpstr>
      <vt:lpstr>OPERACIÓN DE LA DEPENDENCIA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</vt:lpstr>
      <vt:lpstr>BIOSEGURIDAD</vt:lpstr>
      <vt:lpstr>ORGANIZACIÓN DE LA INFORMACIÓN</vt:lpstr>
      <vt:lpstr>Presentación de PowerPoint</vt:lpstr>
      <vt:lpstr>ANÁLISIS DE LAS ACTIVIDADES EJECUTADAS (FORTALEZAS Y OPORTUNIDADES)</vt:lpstr>
      <vt:lpstr>EVENTOS</vt:lpstr>
      <vt:lpstr>Presentación de PowerPoint</vt:lpstr>
      <vt:lpstr>EVALUACIÓN DE ACTIVIDADES  INDICADORES AVANCE DE LAS ACCIONES EFICACIA DE LAS ACCIONES </vt:lpstr>
      <vt:lpstr>DESEMPEÑO DEL PROCESO</vt:lpstr>
      <vt:lpstr>Presentación de PowerPoint</vt:lpstr>
      <vt:lpstr>Presentación de PowerPoint</vt:lpstr>
      <vt:lpstr>MEDICIÒN DE SATISFACCIÒN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573155799342</dc:creator>
  <cp:lastModifiedBy>PAOLA</cp:lastModifiedBy>
  <cp:revision>12</cp:revision>
  <dcterms:created xsi:type="dcterms:W3CDTF">2021-03-27T16:42:20Z</dcterms:created>
  <dcterms:modified xsi:type="dcterms:W3CDTF">2023-01-25T17:29:32Z</dcterms:modified>
</cp:coreProperties>
</file>